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695" r:id="rId2"/>
    <p:sldMasterId id="2147483696" r:id="rId3"/>
    <p:sldMasterId id="2147483697" r:id="rId4"/>
    <p:sldMasterId id="2147483698" r:id="rId5"/>
  </p:sldMasterIdLst>
  <p:notesMasterIdLst>
    <p:notesMasterId r:id="rId7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said.ed.g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29" name="Google Shape;32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190bf225c5_0_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190bf225c5_0_46: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00" name="Google Shape;400;g1190bf225c5_0_46: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190bf225c5_0_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190bf225c5_0_53: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08" name="Google Shape;408;g1190bf225c5_0_53: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190bf225c5_0_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190bf225c5_0_60: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16" name="Google Shape;416;g1190bf225c5_0_60: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90bf225c5_0_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90bf225c5_0_67: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24" name="Google Shape;424;g1190bf225c5_0_67: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190bf225c5_0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190bf225c5_0_74: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32" name="Google Shape;432;g1190bf225c5_0_74: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190bf225c5_0_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190bf225c5_0_81: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40" name="Google Shape;440;g1190bf225c5_0_81: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90bf225c5_0_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90bf225c5_0_88: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48" name="Google Shape;448;g1190bf225c5_0_88: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190bf225c5_0_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190bf225c5_0_95: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56" name="Google Shape;456;g1190bf225c5_0_95: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190bf225c5_0_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190bf225c5_0_102: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64" name="Google Shape;464;g1190bf225c5_0_102: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190bf225c5_0_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190bf225c5_0_109: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72" name="Google Shape;472;g1190bf225c5_0_10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590ebf591_5_0: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35" name="Google Shape;335;g11590ebf591_5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190bf225c5_0_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190bf225c5_0_116: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80" name="Google Shape;480;g1190bf225c5_0_116: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190bf225c5_0_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190bf225c5_0_123: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88" name="Google Shape;488;g1190bf225c5_0_123: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190bf225c5_0_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190bf225c5_0_130: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96" name="Google Shape;496;g1190bf225c5_0_130: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03" name="Google Shape;50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190d029e31_14_75: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511" name="Google Shape;511;g1190d029e31_14_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190d029e31_14_84: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520" name="Google Shape;520;g1190d029e31_14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190d029e31_14_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1190d029e31_14_95: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In order to receive Federal financial aid, students must complete the Free Application for Federal Student Aid (FAFSA).  The correct website to complete the FAFSA is </a:t>
            </a:r>
            <a:r>
              <a:rPr lang="en-US" sz="1400" u="sng">
                <a:solidFill>
                  <a:schemeClr val="hlink"/>
                </a:solidFill>
                <a:hlinkClick r:id="rId3"/>
              </a:rPr>
              <a:t>www.fafsa.gov</a:t>
            </a:r>
            <a:r>
              <a:rPr lang="en-US" sz="1400"/>
              <a:t>. The most important feature in this acronym is FREE!!! Students should never pay any individual or organization to complete their FAFSA.  The following items are needed when completing the FAFSA:</a:t>
            </a:r>
            <a:endParaRPr sz="1400"/>
          </a:p>
          <a:p>
            <a:pPr marL="0" lvl="0" indent="0" algn="l" rtl="0">
              <a:spcBef>
                <a:spcPts val="0"/>
              </a:spcBef>
              <a:spcAft>
                <a:spcPts val="0"/>
              </a:spcAft>
              <a:buNone/>
            </a:pPr>
            <a:endParaRPr sz="1400"/>
          </a:p>
        </p:txBody>
      </p:sp>
      <p:sp>
        <p:nvSpPr>
          <p:cNvPr id="533" name="Google Shape;533;g1190d029e31_14_95: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190d029e31_14_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1190d029e31_14_103: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Prior to completing the FAFSA both students and parents of dependent students will need to create a FSA ID.  Creating a FSA ID can be achieved by visiting </a:t>
            </a:r>
            <a:r>
              <a:rPr lang="en-US" sz="1400" u="sng">
                <a:solidFill>
                  <a:schemeClr val="hlink"/>
                </a:solidFill>
                <a:hlinkClick r:id="rId3"/>
              </a:rPr>
              <a:t>https://fsaid.ed.gov</a:t>
            </a:r>
            <a:r>
              <a:rPr lang="en-US" sz="1400"/>
              <a:t>.  The FSA ID is used to confirm student/and or parent identity when accessing financial aid information as well as serving as a legal online signature for the FAFSA and other federal student aid documents.  DO NOT use nicknames on the FAFSA. Students and parents should store their FSA ID in a secure place and NEVER reveal it to other individuals.  </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this is not your first time filling out the FAFSA form, you may need to wait one to three days for us to verify your info before you can use your FSA ID to renew your FAFSA form and sign it online.  Parent:  If your child is required to report parent information on the FAFSA form, you need to create your own FSA ID in order to sign your child’s FAFSA form online. </a:t>
            </a:r>
            <a:br>
              <a:rPr lang="en-US" sz="1200">
                <a:solidFill>
                  <a:schemeClr val="dk1"/>
                </a:solidFill>
                <a:latin typeface="Calibri"/>
                <a:ea typeface="Calibri"/>
                <a:cs typeface="Calibri"/>
                <a:sym typeface="Calibri"/>
              </a:rPr>
            </a:br>
            <a:endParaRPr sz="1400"/>
          </a:p>
          <a:p>
            <a:pPr marL="0" marR="0" lvl="0" indent="0" algn="l" rtl="0">
              <a:lnSpc>
                <a:spcPct val="100000"/>
              </a:lnSpc>
              <a:spcBef>
                <a:spcPts val="0"/>
              </a:spcBef>
              <a:spcAft>
                <a:spcPts val="0"/>
              </a:spcAft>
              <a:buClr>
                <a:schemeClr val="dk1"/>
              </a:buClr>
              <a:buSzPts val="1200"/>
              <a:buFont typeface="Calibri"/>
              <a:buNone/>
            </a:pPr>
            <a:endParaRPr sz="1400"/>
          </a:p>
          <a:p>
            <a:pPr marL="0" lvl="0" indent="0" algn="l" rtl="0">
              <a:spcBef>
                <a:spcPts val="0"/>
              </a:spcBef>
              <a:spcAft>
                <a:spcPts val="0"/>
              </a:spcAft>
              <a:buNone/>
            </a:pPr>
            <a:endParaRPr sz="1400"/>
          </a:p>
        </p:txBody>
      </p:sp>
      <p:sp>
        <p:nvSpPr>
          <p:cNvPr id="542" name="Google Shape;542;g1190d029e31_14_103: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190d029e31_14_110: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549" name="Google Shape;549;g1190d029e31_14_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190d029e31_14_118: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558" name="Google Shape;558;g1190d029e31_14_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1590ebf591_5_15: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45" name="Google Shape;345;g11590ebf591_5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90d029e31_14_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1190d029e31_14_125: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Transition 1: </a:t>
            </a:r>
            <a:r>
              <a:rPr lang="en-US" sz="1200">
                <a:solidFill>
                  <a:schemeClr val="dk1"/>
                </a:solidFill>
                <a:latin typeface="Calibri"/>
                <a:ea typeface="Calibri"/>
                <a:cs typeface="Calibri"/>
                <a:sym typeface="Calibri"/>
              </a:rPr>
              <a:t>Choose the option that best applies to you. If you are the student: Click “I am the student.” Enter your FSA ID username and password, and click “Next. "If you are the parent: Click “I am a parent, preparer, or student from a Freely Associated State.” </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Transition 2:  If you submitted a 2019-2020 FAFSA, select ”FAFSA Renewal" for the information from that application to be used to renew your 2020-2021 FAFSA. If you didn't submit a 2019-2020 FAFSA, select "Start New FAFSA."</a:t>
            </a:r>
            <a:endParaRPr sz="1400"/>
          </a:p>
          <a:p>
            <a:pPr marL="0" marR="0" lvl="0" indent="0" algn="l" rtl="0">
              <a:lnSpc>
                <a:spcPct val="100000"/>
              </a:lnSpc>
              <a:spcBef>
                <a:spcPts val="0"/>
              </a:spcBef>
              <a:spcAft>
                <a:spcPts val="0"/>
              </a:spcAft>
              <a:buClr>
                <a:schemeClr val="dk1"/>
              </a:buClr>
              <a:buSzPts val="1200"/>
              <a:buFont typeface="Calibri"/>
              <a:buNone/>
            </a:pPr>
            <a:endParaRPr sz="1400"/>
          </a:p>
          <a:p>
            <a:pPr marL="0" lvl="0" indent="0" algn="l" rtl="0">
              <a:spcBef>
                <a:spcPts val="0"/>
              </a:spcBef>
              <a:spcAft>
                <a:spcPts val="0"/>
              </a:spcAft>
              <a:buNone/>
            </a:pPr>
            <a:endParaRPr sz="1400"/>
          </a:p>
        </p:txBody>
      </p:sp>
      <p:sp>
        <p:nvSpPr>
          <p:cNvPr id="567" name="Google Shape;567;g1190d029e31_14_125: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30</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90d029e31_14_1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1190d029e31_14_136: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1) Students can receive help in completing their FAFSA by contacting the Federal Student Aid Information Center at 1-800-433-3243.  </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2) The FAFSA consists of eight sections that must be completed.</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3) It should take a least an hour to complete the FAFSA depending a student’s answers and whether they have all the necessary information</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4) Students do not have to complete the FAFSA in one session.  The application can be saved for up to 45 days.</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5) Refer to slide #2</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6) At the end of the completing the FAFSA, students and parents, if applicable must agree to the FAFSA certification statement and sign the application.  The easiest way to sign the FAFSA electronically is through the FSA ID. </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7) The Department of Education is committed to protecting the privacy of all personal information entered into this database.</a:t>
            </a:r>
            <a:endParaRPr sz="1400"/>
          </a:p>
        </p:txBody>
      </p:sp>
      <p:sp>
        <p:nvSpPr>
          <p:cNvPr id="579" name="Google Shape;579;g1190d029e31_14_136: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31</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190d029e31_14_145: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588" name="Google Shape;588;g1190d029e31_14_1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90d029e31_14_153: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597" name="Google Shape;597;g1190d029e31_14_1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190d029e31_14_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1190d029e31_14_162: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Transition 1: </a:t>
            </a:r>
            <a:r>
              <a:rPr lang="en-US" sz="1200">
                <a:solidFill>
                  <a:schemeClr val="dk1"/>
                </a:solidFill>
                <a:latin typeface="Calibri"/>
                <a:ea typeface="Calibri"/>
                <a:cs typeface="Calibri"/>
                <a:sym typeface="Calibri"/>
              </a:rPr>
              <a:t>If you know the college’s Federal School Code, you can choose “Yes” and enter the code on this page. If you do not know your intended college’s Federal School Code, enter the city, state, and name of the college. You may select up to ten schools that you're interested in attending. </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Transition 2: Select the correct school from the search results by clicking the checkbox on the left.</a:t>
            </a:r>
            <a:endParaRPr sz="140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400"/>
          </a:p>
        </p:txBody>
      </p:sp>
      <p:sp>
        <p:nvSpPr>
          <p:cNvPr id="608" name="Google Shape;608;g1190d029e31_14_162: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190d029e31_14_1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1190d029e31_14_173: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Transition 1: </a:t>
            </a:r>
            <a:r>
              <a:rPr lang="en-US" sz="1200">
                <a:solidFill>
                  <a:schemeClr val="dk1"/>
                </a:solidFill>
                <a:latin typeface="Calibri"/>
                <a:ea typeface="Calibri"/>
                <a:cs typeface="Calibri"/>
                <a:sym typeface="Calibri"/>
              </a:rPr>
              <a:t>If you know the college’s Federal School Code, you can choose “Yes” and enter the code on this page. If you do not know your intended college’s Federal School Code, enter the city, state, and name of the college. You may select up to ten schools that you're interested in attending. </a:t>
            </a:r>
            <a:endParaRPr sz="14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Transition 2: Select the correct school from the search results by clicking the checkbox on the left.</a:t>
            </a:r>
            <a:endParaRPr sz="140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400"/>
          </a:p>
        </p:txBody>
      </p:sp>
      <p:sp>
        <p:nvSpPr>
          <p:cNvPr id="620" name="Google Shape;620;g1190d029e31_14_173: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35</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d029e31_14_184: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631" name="Google Shape;631;g1190d029e31_14_1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190d029e31_14_1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1190d029e31_14_193: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Transition 1: </a:t>
            </a:r>
            <a:r>
              <a:rPr lang="en-US" sz="1200">
                <a:solidFill>
                  <a:schemeClr val="dk1"/>
                </a:solidFill>
                <a:latin typeface="Calibri"/>
                <a:ea typeface="Calibri"/>
                <a:cs typeface="Calibri"/>
                <a:sym typeface="Calibri"/>
              </a:rPr>
              <a:t>Indicate your marital status as of the date in which you are completing your FAFSA.</a:t>
            </a:r>
            <a:endParaRPr sz="1400"/>
          </a:p>
          <a:p>
            <a:pPr marL="0" lvl="0" indent="0" algn="l" rtl="0">
              <a:spcBef>
                <a:spcPts val="0"/>
              </a:spcBef>
              <a:spcAft>
                <a:spcPts val="0"/>
              </a:spcAft>
              <a:buNone/>
            </a:pPr>
            <a:r>
              <a:rPr lang="en-US" sz="1200">
                <a:solidFill>
                  <a:schemeClr val="dk1"/>
                </a:solidFill>
                <a:latin typeface="Calibri"/>
                <a:ea typeface="Calibri"/>
                <a:cs typeface="Calibri"/>
                <a:sym typeface="Calibri"/>
              </a:rPr>
              <a:t>Transition 2: Select "Yes" if you have children, or are expecting children in the year for which you are applying for aid. Select "No" if not.</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Select "Yes" if you have a dependent (someone who may not be your own child, or possibly even a parent), AND you also provide more than 50% of their living expenses. Select "No" if not.</a:t>
            </a:r>
            <a:endParaRPr sz="140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400"/>
          </a:p>
        </p:txBody>
      </p:sp>
      <p:sp>
        <p:nvSpPr>
          <p:cNvPr id="642" name="Google Shape;642;g1190d029e31_14_193: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37</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190d029e31_14_2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1190d029e31_14_202: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Transition 1: </a:t>
            </a:r>
            <a:r>
              <a:rPr lang="en-US" sz="1200">
                <a:solidFill>
                  <a:schemeClr val="dk1"/>
                </a:solidFill>
                <a:latin typeface="Calibri"/>
                <a:ea typeface="Calibri"/>
                <a:cs typeface="Calibri"/>
                <a:sym typeface="Calibri"/>
              </a:rPr>
              <a:t>Indicate your marital status as of the date in which you are completing your FAFSA.</a:t>
            </a:r>
            <a:endParaRPr sz="1400"/>
          </a:p>
          <a:p>
            <a:pPr marL="0" lvl="0" indent="0" algn="l" rtl="0">
              <a:spcBef>
                <a:spcPts val="0"/>
              </a:spcBef>
              <a:spcAft>
                <a:spcPts val="0"/>
              </a:spcAft>
              <a:buNone/>
            </a:pPr>
            <a:r>
              <a:rPr lang="en-US" sz="1200">
                <a:solidFill>
                  <a:schemeClr val="dk1"/>
                </a:solidFill>
                <a:latin typeface="Calibri"/>
                <a:ea typeface="Calibri"/>
                <a:cs typeface="Calibri"/>
                <a:sym typeface="Calibri"/>
              </a:rPr>
              <a:t>Transition 2: Select "Yes" if you have children, or are expecting children in the year for which you are applying for aid. Select "No" if not.</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Select "Yes" if you have a dependent (someone who may not be your own child, or possibly even a parent), AND you also provide more than 50% of their living expenses. Select "No" if not.</a:t>
            </a:r>
            <a:endParaRPr sz="140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400"/>
          </a:p>
        </p:txBody>
      </p:sp>
      <p:sp>
        <p:nvSpPr>
          <p:cNvPr id="652" name="Google Shape;652;g1190d029e31_14_202: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38</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190d029e31_14_213: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663" name="Google Shape;663;g1190d029e31_14_2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15a0d10ca5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15a0d10ca5_0_4: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52" name="Google Shape;352;g115a0d10ca5_0_4: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190d029e31_14_225: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676" name="Google Shape;676;g1190d029e31_14_2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190d029e31_14_2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190d029e31_14_230: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This is where your parent(s) will provide basic demographic information. If your parents have remarried, they must enter they are married on the FAFSA.  Most students mistakenly report their parent as single or divorced when a parent is no longer with a biological parent.   A most common error is that it doesn’t matter if you don’t live with your parent(s); you still must report information about them if you were determined to be a dependent student.  </a:t>
            </a:r>
            <a:br>
              <a:rPr lang="en-US" sz="1200">
                <a:solidFill>
                  <a:schemeClr val="dk1"/>
                </a:solidFill>
                <a:latin typeface="Calibri"/>
                <a:ea typeface="Calibri"/>
                <a:cs typeface="Calibri"/>
                <a:sym typeface="Calibri"/>
              </a:rPr>
            </a:br>
            <a:endParaRPr sz="1400"/>
          </a:p>
        </p:txBody>
      </p:sp>
      <p:sp>
        <p:nvSpPr>
          <p:cNvPr id="683" name="Google Shape;683;g1190d029e31_14_230: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41</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190d029e31_14_237: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690" name="Google Shape;690;g1190d029e31_14_2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190d029e31_14_2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1190d029e31_14_245: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Here is where you and your parent(s) (if applicable) will provide your financial information.  If your parents are married or remarried, make sure to enter financial information for both parents.  This is a common error in which many students neglect to enter their step-parent’s income which may cause delays in awarding financial aid by a student’s college.  </a:t>
            </a:r>
            <a:endParaRPr sz="1400"/>
          </a:p>
        </p:txBody>
      </p:sp>
      <p:sp>
        <p:nvSpPr>
          <p:cNvPr id="700" name="Google Shape;700;g1190d029e31_14_245: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43</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190d029e31_14_2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1190d029e31_14_250: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step is incredibly simple if you use the IRS Data Retrieval Tool (DRT). The IRS DRT allows you to import your IRS tax information into the FAFSA form with just a few clicks. Using this tool also may reduce the amount of paperwork you need to provide to your school. So if you’re eligible, use it!</a:t>
            </a:r>
            <a:br>
              <a:rPr lang="en-US" sz="1200">
                <a:solidFill>
                  <a:schemeClr val="dk1"/>
                </a:solidFill>
                <a:latin typeface="Calibri"/>
                <a:ea typeface="Calibri"/>
                <a:cs typeface="Calibri"/>
                <a:sym typeface="Calibri"/>
              </a:rPr>
            </a:br>
            <a:endParaRPr sz="1400"/>
          </a:p>
          <a:p>
            <a:pPr marL="0" lvl="0" indent="0" algn="l" rtl="0">
              <a:spcBef>
                <a:spcPts val="0"/>
              </a:spcBef>
              <a:spcAft>
                <a:spcPts val="0"/>
              </a:spcAft>
              <a:buNone/>
            </a:pPr>
            <a:endParaRPr sz="1400"/>
          </a:p>
        </p:txBody>
      </p:sp>
      <p:sp>
        <p:nvSpPr>
          <p:cNvPr id="706" name="Google Shape;706;g1190d029e31_14_250: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44</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190d029e31_14_2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1190d029e31_14_259: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If you entered the correct information to retrieve your income information, this screen will appear.  It is extremely important that you choose “TRANSFER NOW” as this will prevent many errors that may haver to be verified by your college.  </a:t>
            </a:r>
            <a:endParaRPr sz="1400"/>
          </a:p>
        </p:txBody>
      </p:sp>
      <p:sp>
        <p:nvSpPr>
          <p:cNvPr id="716" name="Google Shape;716;g1190d029e31_14_259: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45</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190d029e31_14_267: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724" name="Google Shape;724;g1190d029e31_14_2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190d029e31_14_293: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733" name="Google Shape;733;g1190d029e31_14_2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90d029e31_14_302: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743" name="Google Shape;743;g1190d029e31_14_3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190d029e31_14_3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1190d029e31_14_307: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t>Georgia State also have a video library that reviews all sections of the FAFSA and many of the common questions we receive. </a:t>
            </a:r>
            <a:endParaRPr sz="1400"/>
          </a:p>
          <a:p>
            <a:pPr marL="0" lvl="0" indent="0" algn="l" rtl="0">
              <a:spcBef>
                <a:spcPts val="360"/>
              </a:spcBef>
              <a:spcAft>
                <a:spcPts val="0"/>
              </a:spcAft>
              <a:buNone/>
            </a:pPr>
            <a:endParaRPr sz="1400"/>
          </a:p>
          <a:p>
            <a:pPr marL="0" lvl="0" indent="0" algn="l" rtl="0">
              <a:spcBef>
                <a:spcPts val="360"/>
              </a:spcBef>
              <a:spcAft>
                <a:spcPts val="0"/>
              </a:spcAft>
              <a:buNone/>
            </a:pPr>
            <a:r>
              <a:rPr lang="en-US" sz="1400"/>
              <a:t>Speak to things to avoid:</a:t>
            </a:r>
            <a:endParaRPr sz="1400"/>
          </a:p>
          <a:p>
            <a:pPr marL="355600" lvl="0" indent="-355600" algn="l" rtl="0">
              <a:spcBef>
                <a:spcPts val="360"/>
              </a:spcBef>
              <a:spcAft>
                <a:spcPts val="0"/>
              </a:spcAft>
              <a:buClr>
                <a:schemeClr val="dk1"/>
              </a:buClr>
              <a:buSzPts val="1200"/>
              <a:buFont typeface="Noto Sans Symbols"/>
              <a:buChar char="✔"/>
            </a:pPr>
            <a:r>
              <a:rPr lang="en-US" sz="1400"/>
              <a:t>Leaving blank fields:  Too many blanks may cause rejected applications.  Enter a “0” wherever possible instead of leaving a blank</a:t>
            </a:r>
            <a:endParaRPr sz="1400"/>
          </a:p>
          <a:p>
            <a:pPr marL="355600" lvl="0" indent="-355600" algn="l" rtl="0">
              <a:spcBef>
                <a:spcPts val="360"/>
              </a:spcBef>
              <a:spcAft>
                <a:spcPts val="0"/>
              </a:spcAft>
              <a:buClr>
                <a:schemeClr val="dk1"/>
              </a:buClr>
              <a:buSzPts val="1200"/>
              <a:buFont typeface="Noto Sans Symbols"/>
              <a:buChar char="✔"/>
            </a:pPr>
            <a:r>
              <a:rPr lang="en-US" sz="1400"/>
              <a:t>Listing an incorrect social security number: Double check and triple check this entry to ensure accuracy</a:t>
            </a:r>
            <a:endParaRPr sz="1400"/>
          </a:p>
          <a:p>
            <a:pPr marL="355600" lvl="0" indent="-355600" algn="l" rtl="0">
              <a:spcBef>
                <a:spcPts val="360"/>
              </a:spcBef>
              <a:spcAft>
                <a:spcPts val="0"/>
              </a:spcAft>
              <a:buClr>
                <a:schemeClr val="dk1"/>
              </a:buClr>
              <a:buSzPts val="1200"/>
              <a:buFont typeface="Noto Sans Symbols"/>
              <a:buChar char="✔"/>
            </a:pPr>
            <a:r>
              <a:rPr lang="en-US" sz="1400"/>
              <a:t>Failing to use your legal name: Enter the name that is listed on your social security card. Do not enter nicknames</a:t>
            </a:r>
            <a:endParaRPr sz="1400"/>
          </a:p>
          <a:p>
            <a:pPr marL="355600" lvl="0" indent="-355600" algn="l" rtl="0">
              <a:spcBef>
                <a:spcPts val="360"/>
              </a:spcBef>
              <a:spcAft>
                <a:spcPts val="0"/>
              </a:spcAft>
              <a:buClr>
                <a:schemeClr val="dk1"/>
              </a:buClr>
              <a:buSzPts val="1200"/>
              <a:buFont typeface="Noto Sans Symbols"/>
              <a:buChar char="✔"/>
            </a:pPr>
            <a:r>
              <a:rPr lang="en-US" sz="1400"/>
              <a:t>Listing the Adjusted Gross Income (AGI) as the total wages earned. The AGI and total wages earned are not the same</a:t>
            </a:r>
            <a:endParaRPr sz="1400"/>
          </a:p>
          <a:p>
            <a:pPr marL="355600" lvl="0" indent="-355600" algn="l" rtl="0">
              <a:spcBef>
                <a:spcPts val="360"/>
              </a:spcBef>
              <a:spcAft>
                <a:spcPts val="0"/>
              </a:spcAft>
              <a:buClr>
                <a:schemeClr val="dk1"/>
              </a:buClr>
              <a:buSzPts val="1200"/>
              <a:buFont typeface="Noto Sans Symbols"/>
              <a:buChar char="✔"/>
            </a:pPr>
            <a:r>
              <a:rPr lang="en-US" sz="1400"/>
              <a:t>Incorrectly filing income taxes as head of household when married and residing in the same home</a:t>
            </a:r>
            <a:endParaRPr sz="1400"/>
          </a:p>
          <a:p>
            <a:pPr marL="355600" lvl="0" indent="-355600" algn="l" rtl="0">
              <a:spcBef>
                <a:spcPts val="360"/>
              </a:spcBef>
              <a:spcAft>
                <a:spcPts val="0"/>
              </a:spcAft>
              <a:buClr>
                <a:schemeClr val="dk1"/>
              </a:buClr>
              <a:buSzPts val="1200"/>
              <a:buFont typeface="Noto Sans Symbols"/>
              <a:buChar char="✔"/>
            </a:pPr>
            <a:r>
              <a:rPr lang="en-US" sz="1400"/>
              <a:t>Listing student marital status incorrectly.  Indicate your marital status as of on the day you complete your FAFSA</a:t>
            </a:r>
            <a:endParaRPr sz="1400"/>
          </a:p>
          <a:p>
            <a:pPr marL="355600" lvl="0" indent="-355600" algn="l" rtl="0">
              <a:spcBef>
                <a:spcPts val="360"/>
              </a:spcBef>
              <a:spcAft>
                <a:spcPts val="0"/>
              </a:spcAft>
              <a:buClr>
                <a:schemeClr val="dk1"/>
              </a:buClr>
              <a:buSzPts val="1200"/>
              <a:buFont typeface="Noto Sans Symbols"/>
              <a:buChar char="✔"/>
            </a:pPr>
            <a:r>
              <a:rPr lang="en-US" sz="1400"/>
              <a:t>Listing parent marital status incorrectly. If your custodial parent remarried, your step parent’s information must be included.  You must also report your step parent’s financial information.</a:t>
            </a:r>
            <a:endParaRPr sz="1400"/>
          </a:p>
          <a:p>
            <a:pPr marL="355600" lvl="0" indent="-355600" algn="l" rtl="0">
              <a:spcBef>
                <a:spcPts val="360"/>
              </a:spcBef>
              <a:spcAft>
                <a:spcPts val="0"/>
              </a:spcAft>
              <a:buClr>
                <a:schemeClr val="dk1"/>
              </a:buClr>
              <a:buSzPts val="1200"/>
              <a:buFont typeface="Noto Sans Symbols"/>
              <a:buChar char="✔"/>
            </a:pPr>
            <a:r>
              <a:rPr lang="en-US" sz="1400"/>
              <a:t>Failing to submit your FAFSA after providing your FSA ID. The college of your choice will never receive your FAFSA until it has been submitted with the student’s and or parent’s electronic signature</a:t>
            </a:r>
            <a:endParaRPr sz="1400"/>
          </a:p>
          <a:p>
            <a:pPr marL="355600" lvl="0" indent="-355600" algn="l" rtl="0">
              <a:spcBef>
                <a:spcPts val="360"/>
              </a:spcBef>
              <a:spcAft>
                <a:spcPts val="0"/>
              </a:spcAft>
              <a:buClr>
                <a:schemeClr val="dk1"/>
              </a:buClr>
              <a:buSzPts val="1200"/>
              <a:buFont typeface="Noto Sans Symbols"/>
              <a:buChar char="✔"/>
            </a:pPr>
            <a:r>
              <a:rPr lang="en-US" sz="1400"/>
              <a:t>Not completing the FAFSA form by the deadline:  Each college may sets their own deadlines in order to offer institutional funds.   Apply early. The FAFSA form opens up on October 1</a:t>
            </a:r>
            <a:r>
              <a:rPr lang="en-US" sz="1400" baseline="30000"/>
              <a:t>st</a:t>
            </a:r>
            <a:r>
              <a:rPr lang="en-US" sz="1400"/>
              <a:t>. </a:t>
            </a:r>
            <a:endParaRPr sz="1400"/>
          </a:p>
          <a:p>
            <a:pPr marL="355600" lvl="0" indent="-355600" algn="l" rtl="0">
              <a:spcBef>
                <a:spcPts val="360"/>
              </a:spcBef>
              <a:spcAft>
                <a:spcPts val="0"/>
              </a:spcAft>
              <a:buClr>
                <a:schemeClr val="dk1"/>
              </a:buClr>
              <a:buSzPts val="1200"/>
              <a:buFont typeface="Noto Sans Symbols"/>
              <a:buChar char="✔"/>
            </a:pPr>
            <a:r>
              <a:rPr lang="en-US" sz="1400"/>
              <a:t>Not using the IRS Data Retrieval tool to transfer information from the IRS unto the FAFSA:  Using the IRS Data Retrieval tool allows financial information to be entered correctly unto the FAFSA</a:t>
            </a:r>
            <a:endParaRPr sz="1400"/>
          </a:p>
          <a:p>
            <a:pPr marL="355600" lvl="0" indent="-355600" algn="l" rtl="0">
              <a:spcBef>
                <a:spcPts val="360"/>
              </a:spcBef>
              <a:spcAft>
                <a:spcPts val="0"/>
              </a:spcAft>
              <a:buClr>
                <a:schemeClr val="dk1"/>
              </a:buClr>
              <a:buSzPts val="1200"/>
              <a:buFont typeface="Noto Sans Symbols"/>
              <a:buChar char="✔"/>
            </a:pPr>
            <a:r>
              <a:rPr lang="en-US" sz="1400"/>
              <a:t>Confusing parent information with student information: Many parents complete the FAFSA for the student but they must remember the FAFSA form is the student’s application.  </a:t>
            </a:r>
            <a:endParaRPr sz="1400"/>
          </a:p>
          <a:p>
            <a:pPr marL="0" lvl="0" indent="0" algn="l" rtl="0">
              <a:spcBef>
                <a:spcPts val="360"/>
              </a:spcBef>
              <a:spcAft>
                <a:spcPts val="0"/>
              </a:spcAft>
              <a:buNone/>
            </a:pPr>
            <a:endParaRPr sz="1400"/>
          </a:p>
        </p:txBody>
      </p:sp>
      <p:sp>
        <p:nvSpPr>
          <p:cNvPr id="750" name="Google Shape;750;g1190d029e31_14_307: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49</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190bf225c5_0_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190bf225c5_0_2: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60" name="Google Shape;360;g1190bf225c5_0_2: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190d029e31_14_319: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762" name="Google Shape;762;g1190d029e31_14_3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190d029e31_14_333: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777" name="Google Shape;777;g1190d029e31_14_3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190d029e31_14_339:notes"/>
          <p:cNvSpPr txBox="1">
            <a:spLocks noGrp="1"/>
          </p:cNvSpPr>
          <p:nvPr>
            <p:ph type="body" idx="1"/>
          </p:nvPr>
        </p:nvSpPr>
        <p:spPr>
          <a:xfrm>
            <a:off x="701040" y="4473892"/>
            <a:ext cx="5608320" cy="3660458"/>
          </a:xfrm>
          <a:prstGeom prst="rect">
            <a:avLst/>
          </a:prstGeom>
        </p:spPr>
        <p:txBody>
          <a:bodyPr spcFirstLastPara="1" wrap="square" lIns="93275" tIns="93275" rIns="93275" bIns="93275" anchor="t" anchorCtr="0">
            <a:noAutofit/>
          </a:bodyPr>
          <a:lstStyle/>
          <a:p>
            <a:pPr marL="0" lvl="0" indent="0" algn="l" rtl="0">
              <a:spcBef>
                <a:spcPts val="360"/>
              </a:spcBef>
              <a:spcAft>
                <a:spcPts val="0"/>
              </a:spcAft>
              <a:buNone/>
            </a:pPr>
            <a:endParaRPr/>
          </a:p>
        </p:txBody>
      </p:sp>
      <p:sp>
        <p:nvSpPr>
          <p:cNvPr id="784" name="Google Shape;784;g1190d029e31_14_3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90" name="Google Shape;79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4: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r>
              <a:rPr lang="en-US"/>
              <a:t>Cecilia Personal Testimony may work here…..</a:t>
            </a:r>
            <a:endParaRPr/>
          </a:p>
          <a:p>
            <a:pPr marL="0" lvl="0" indent="0" algn="l" rtl="0">
              <a:spcBef>
                <a:spcPts val="360"/>
              </a:spcBef>
              <a:spcAft>
                <a:spcPts val="0"/>
              </a:spcAft>
              <a:buNone/>
            </a:pPr>
            <a:endParaRPr/>
          </a:p>
          <a:p>
            <a:pPr marL="0" lvl="0" indent="0" algn="l" rtl="0">
              <a:lnSpc>
                <a:spcPct val="107000"/>
              </a:lnSpc>
              <a:spcBef>
                <a:spcPts val="0"/>
              </a:spcBef>
              <a:spcAft>
                <a:spcPts val="0"/>
              </a:spcAft>
              <a:buClr>
                <a:schemeClr val="dk1"/>
              </a:buClr>
              <a:buSzPts val="1100"/>
              <a:buFont typeface="Arial"/>
              <a:buNone/>
            </a:pPr>
            <a:r>
              <a:rPr lang="en-US" sz="1050">
                <a:latin typeface="Arial"/>
                <a:ea typeface="Arial"/>
                <a:cs typeface="Arial"/>
                <a:sym typeface="Arial"/>
              </a:rPr>
              <a:t>·</a:t>
            </a:r>
            <a:r>
              <a:rPr lang="en-US" sz="1050">
                <a:solidFill>
                  <a:srgbClr val="242424"/>
                </a:solidFill>
                <a:latin typeface="Arial"/>
                <a:ea typeface="Arial"/>
                <a:cs typeface="Arial"/>
                <a:sym typeface="Arial"/>
              </a:rPr>
              <a:t>Once your FAFSA has been submitted, allow 3-5 days for the Department of Education to approve your application.</a:t>
            </a:r>
            <a:endParaRPr sz="1050">
              <a:solidFill>
                <a:srgbClr val="242424"/>
              </a:solidFill>
              <a:latin typeface="Arial"/>
              <a:ea typeface="Arial"/>
              <a:cs typeface="Arial"/>
              <a:sym typeface="Arial"/>
            </a:endParaRPr>
          </a:p>
          <a:p>
            <a:pPr marL="0" lvl="0" indent="0" algn="l" rtl="0">
              <a:lnSpc>
                <a:spcPct val="107000"/>
              </a:lnSpc>
              <a:spcBef>
                <a:spcPts val="0"/>
              </a:spcBef>
              <a:spcAft>
                <a:spcPts val="0"/>
              </a:spcAft>
              <a:buClr>
                <a:schemeClr val="dk1"/>
              </a:buClr>
              <a:buSzPts val="1100"/>
              <a:buFont typeface="Arial"/>
              <a:buNone/>
            </a:pPr>
            <a:r>
              <a:rPr lang="en-US" sz="1050">
                <a:latin typeface="Arial"/>
                <a:ea typeface="Arial"/>
                <a:cs typeface="Arial"/>
                <a:sym typeface="Arial"/>
              </a:rPr>
              <a:t>·</a:t>
            </a:r>
            <a:r>
              <a:rPr lang="en-US" sz="1050">
                <a:solidFill>
                  <a:srgbClr val="242424"/>
                </a:solidFill>
                <a:latin typeface="Arial"/>
                <a:ea typeface="Arial"/>
                <a:cs typeface="Arial"/>
                <a:sym typeface="Arial"/>
              </a:rPr>
              <a:t>You will be notified through the email address you list on your FAFSA.</a:t>
            </a:r>
            <a:endParaRPr sz="1050">
              <a:solidFill>
                <a:srgbClr val="242424"/>
              </a:solidFill>
              <a:latin typeface="Arial"/>
              <a:ea typeface="Arial"/>
              <a:cs typeface="Arial"/>
              <a:sym typeface="Arial"/>
            </a:endParaRPr>
          </a:p>
          <a:p>
            <a:pPr marL="0" lvl="0" indent="0" algn="l" rtl="0">
              <a:lnSpc>
                <a:spcPct val="107000"/>
              </a:lnSpc>
              <a:spcBef>
                <a:spcPts val="0"/>
              </a:spcBef>
              <a:spcAft>
                <a:spcPts val="0"/>
              </a:spcAft>
              <a:buClr>
                <a:schemeClr val="dk1"/>
              </a:buClr>
              <a:buSzPts val="1100"/>
              <a:buFont typeface="Arial"/>
              <a:buNone/>
            </a:pPr>
            <a:r>
              <a:rPr lang="en-US" sz="1050">
                <a:latin typeface="Arial"/>
                <a:ea typeface="Arial"/>
                <a:cs typeface="Arial"/>
                <a:sym typeface="Arial"/>
              </a:rPr>
              <a:t>·</a:t>
            </a:r>
            <a:r>
              <a:rPr lang="en-US" sz="1050">
                <a:solidFill>
                  <a:srgbClr val="242424"/>
                </a:solidFill>
                <a:latin typeface="Arial"/>
                <a:ea typeface="Arial"/>
                <a:cs typeface="Arial"/>
                <a:sym typeface="Arial"/>
              </a:rPr>
              <a:t>Look over your Student Aid Report (SAR) which will be provided to you via email within 3-5 days by the Dept of Education. It will also be available in your account on Studentaid.gov. This report will provide your Expected Family Contribution number or EFC and give you a summary of what you qualify for!</a:t>
            </a:r>
            <a:endParaRPr sz="1050">
              <a:solidFill>
                <a:srgbClr val="242424"/>
              </a:solidFill>
              <a:latin typeface="Arial"/>
              <a:ea typeface="Arial"/>
              <a:cs typeface="Arial"/>
              <a:sym typeface="Arial"/>
            </a:endParaRPr>
          </a:p>
          <a:p>
            <a:pPr marL="0" lvl="0" indent="0" algn="l" rtl="0">
              <a:lnSpc>
                <a:spcPct val="107000"/>
              </a:lnSpc>
              <a:spcBef>
                <a:spcPts val="0"/>
              </a:spcBef>
              <a:spcAft>
                <a:spcPts val="0"/>
              </a:spcAft>
              <a:buClr>
                <a:schemeClr val="dk1"/>
              </a:buClr>
              <a:buSzPts val="1100"/>
              <a:buFont typeface="Arial"/>
              <a:buNone/>
            </a:pPr>
            <a:r>
              <a:rPr lang="en-US" sz="1050">
                <a:latin typeface="Arial"/>
                <a:ea typeface="Arial"/>
                <a:cs typeface="Arial"/>
                <a:sym typeface="Arial"/>
              </a:rPr>
              <a:t>·</a:t>
            </a:r>
            <a:r>
              <a:rPr lang="en-US" sz="1050">
                <a:solidFill>
                  <a:srgbClr val="242424"/>
                </a:solidFill>
                <a:latin typeface="Arial"/>
                <a:ea typeface="Arial"/>
                <a:cs typeface="Arial"/>
                <a:sym typeface="Arial"/>
              </a:rPr>
              <a:t>Once GSU receives your FAFSA, we will contact you if anything else is needed. As always, monitor your paws account for updates regarding your financial aid award package.</a:t>
            </a:r>
            <a:endParaRPr sz="1050">
              <a:solidFill>
                <a:srgbClr val="242424"/>
              </a:solidFill>
              <a:latin typeface="Arial"/>
              <a:ea typeface="Arial"/>
              <a:cs typeface="Arial"/>
              <a:sym typeface="Arial"/>
            </a:endParaRPr>
          </a:p>
          <a:p>
            <a:pPr marL="0" lvl="0" indent="0" algn="l" rtl="0">
              <a:spcBef>
                <a:spcPts val="360"/>
              </a:spcBef>
              <a:spcAft>
                <a:spcPts val="0"/>
              </a:spcAft>
              <a:buNone/>
            </a:pPr>
            <a:endParaRPr/>
          </a:p>
        </p:txBody>
      </p:sp>
      <p:sp>
        <p:nvSpPr>
          <p:cNvPr id="797" name="Google Shape;797;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1980610ce7_1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1980610ce7_1_4: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05" name="Google Shape;805;g11980610ce7_1_4: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1590ebf591_5_5: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29" name="Google Shape;829;g11590ebf591_5_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18e925d03c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18e925d03c_0_0: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35" name="Google Shape;835;g118e925d03c_0_0: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18e925d03c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118e925d03c_0_6: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41" name="Google Shape;841;g118e925d03c_0_6: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18e925d03c_0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18e925d03c_0_12: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47" name="Google Shape;847;g118e925d03c_0_12: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90bf225c5_0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190bf225c5_0_9: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68" name="Google Shape;368;g1190bf225c5_0_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18e925d03c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18e925d03c_0_18: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53" name="Google Shape;853;g118e925d03c_0_18: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18e925d03c_0_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118e925d03c_0_24: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59" name="Google Shape;859;g118e925d03c_0_24: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18e925d03c_0_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18e925d03c_0_35: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65" name="Google Shape;865;g118e925d03c_0_35: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18e925d03c_0_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18e925d03c_0_49: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71" name="Google Shape;871;g118e925d03c_0_4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18e925d03c_0_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18e925d03c_0_41: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77" name="Google Shape;877;g118e925d03c_0_41: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8: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82" name="Google Shape;882;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1980610ce7_3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1980610ce7_3_9: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89" name="Google Shape;889;g11980610ce7_3_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90bf225c5_0_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190bf225c5_0_16: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76" name="Google Shape;376;g1190bf225c5_0_16: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190bf225c5_0_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190bf225c5_0_30: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84" name="Google Shape;384;g1190bf225c5_0_30: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190bf225c5_0_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190bf225c5_0_38: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92" name="Google Shape;392;g1190bf225c5_0_38: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581399" y="2669059"/>
            <a:ext cx="7098957" cy="1755304"/>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458097" y="4658498"/>
            <a:ext cx="9222260" cy="151370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581400" y="2527300"/>
            <a:ext cx="792003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5175251" y="-173037"/>
            <a:ext cx="2136775"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8328647" y="3151810"/>
            <a:ext cx="3421406"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2994647" y="599110"/>
            <a:ext cx="3421406"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6" name="Google Shape;1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581400" y="2527300"/>
            <a:ext cx="792003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85838" y="4016375"/>
            <a:ext cx="10515600" cy="2136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2" name="Google Shape;142;p22"/>
          <p:cNvSpPr>
            <a:spLocks noGrp="1"/>
          </p:cNvSpPr>
          <p:nvPr>
            <p:ph type="pic" idx="2"/>
          </p:nvPr>
        </p:nvSpPr>
        <p:spPr>
          <a:xfrm>
            <a:off x="5183188" y="987425"/>
            <a:ext cx="6172200" cy="4873625"/>
          </a:xfrm>
          <a:prstGeom prst="rect">
            <a:avLst/>
          </a:prstGeom>
          <a:noFill/>
          <a:ln>
            <a:noFill/>
          </a:ln>
        </p:spPr>
      </p:sp>
      <p:sp>
        <p:nvSpPr>
          <p:cNvPr id="143" name="Google Shape;14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7" name="Google Shape;16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8" name="Google Shape;16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838200" y="884238"/>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3" name="Google Shape;173;p27"/>
          <p:cNvSpPr txBox="1">
            <a:spLocks noGrp="1"/>
          </p:cNvSpPr>
          <p:nvPr>
            <p:ph type="body" idx="1"/>
          </p:nvPr>
        </p:nvSpPr>
        <p:spPr>
          <a:xfrm>
            <a:off x="838200" y="2384425"/>
            <a:ext cx="105156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838200" y="884238"/>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5" name="Google Shape;18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839788" y="877330"/>
            <a:ext cx="10515600" cy="81335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2" name="Google Shape;19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838200" y="884238"/>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1" name="Google Shape;20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581400" y="2594919"/>
            <a:ext cx="7766050" cy="19675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670854"/>
            <a:ext cx="10515600" cy="141879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839788" y="987424"/>
            <a:ext cx="3932237" cy="10699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0" name="Google Shape;21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1" name="Google Shape;21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2" name="Google Shape;2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839788" y="987424"/>
            <a:ext cx="3932237" cy="10699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7" name="Google Shape;217;p34"/>
          <p:cNvSpPr>
            <a:spLocks noGrp="1"/>
          </p:cNvSpPr>
          <p:nvPr>
            <p:ph type="pic" idx="2"/>
          </p:nvPr>
        </p:nvSpPr>
        <p:spPr>
          <a:xfrm>
            <a:off x="5183188" y="987425"/>
            <a:ext cx="6172200" cy="4873625"/>
          </a:xfrm>
          <a:prstGeom prst="rect">
            <a:avLst/>
          </a:prstGeom>
          <a:noFill/>
          <a:ln>
            <a:noFill/>
          </a:ln>
        </p:spPr>
      </p:sp>
      <p:sp>
        <p:nvSpPr>
          <p:cNvPr id="218" name="Google Shape;21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838200" y="884238"/>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4" name="Google Shape;224;p35"/>
          <p:cNvSpPr txBox="1">
            <a:spLocks noGrp="1"/>
          </p:cNvSpPr>
          <p:nvPr>
            <p:ph type="body" idx="1"/>
          </p:nvPr>
        </p:nvSpPr>
        <p:spPr>
          <a:xfrm rot="5400000">
            <a:off x="4199731" y="-977106"/>
            <a:ext cx="37925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7463674" y="2286837"/>
            <a:ext cx="5151352"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0" name="Google Shape;230;p36"/>
          <p:cNvSpPr txBox="1">
            <a:spLocks noGrp="1"/>
          </p:cNvSpPr>
          <p:nvPr>
            <p:ph type="body" idx="1"/>
          </p:nvPr>
        </p:nvSpPr>
        <p:spPr>
          <a:xfrm rot="5400000">
            <a:off x="2129674" y="-265863"/>
            <a:ext cx="5151352"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3" name="Google Shape;24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5" name="Google Shape;255;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6" name="Google Shape;25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
        <p:cNvGrpSpPr/>
        <p:nvPr/>
      </p:nvGrpSpPr>
      <p:grpSpPr>
        <a:xfrm>
          <a:off x="0" y="0"/>
          <a:ext cx="0" cy="0"/>
          <a:chOff x="0" y="0"/>
          <a:chExt cx="0" cy="0"/>
        </a:xfrm>
      </p:grpSpPr>
      <p:sp>
        <p:nvSpPr>
          <p:cNvPr id="265" name="Google Shape;2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1" name="Google Shape;27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3581400" y="2527300"/>
            <a:ext cx="792003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4032507"/>
            <a:ext cx="5181600" cy="214445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4032507"/>
            <a:ext cx="5181600" cy="214445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1"/>
        <p:cNvGrpSpPr/>
        <p:nvPr/>
      </p:nvGrpSpPr>
      <p:grpSpPr>
        <a:xfrm>
          <a:off x="0" y="0"/>
          <a:ext cx="0" cy="0"/>
          <a:chOff x="0" y="0"/>
          <a:chExt cx="0" cy="0"/>
        </a:xfrm>
      </p:grpSpPr>
      <p:sp>
        <p:nvSpPr>
          <p:cNvPr id="282" name="Google Shape;282;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4" name="Google Shape;284;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6" name="Google Shape;286;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6"/>
          <p:cNvSpPr>
            <a:spLocks noGrp="1"/>
          </p:cNvSpPr>
          <p:nvPr>
            <p:ph type="pic" idx="2"/>
          </p:nvPr>
        </p:nvSpPr>
        <p:spPr>
          <a:xfrm>
            <a:off x="5183188" y="987425"/>
            <a:ext cx="6172200" cy="4873625"/>
          </a:xfrm>
          <a:prstGeom prst="rect">
            <a:avLst/>
          </a:prstGeom>
          <a:noFill/>
          <a:ln>
            <a:noFill/>
          </a:ln>
        </p:spPr>
      </p:sp>
      <p:sp>
        <p:nvSpPr>
          <p:cNvPr id="293" name="Google Shape;293;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4" name="Google Shape;29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5"/>
        <p:cNvGrpSpPr/>
        <p:nvPr/>
      </p:nvGrpSpPr>
      <p:grpSpPr>
        <a:xfrm>
          <a:off x="0" y="0"/>
          <a:ext cx="0" cy="0"/>
          <a:chOff x="0" y="0"/>
          <a:chExt cx="0" cy="0"/>
        </a:xfrm>
      </p:grpSpPr>
      <p:sp>
        <p:nvSpPr>
          <p:cNvPr id="316" name="Google Shape;316;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18" name="Google Shape;31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sp>
        <p:nvSpPr>
          <p:cNvPr id="322" name="Google Shape;32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24" name="Google Shape;32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581400" y="3150973"/>
            <a:ext cx="7772400" cy="61178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3581400" y="2490017"/>
            <a:ext cx="3770870" cy="56506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3929449"/>
            <a:ext cx="5157787" cy="226021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7467600" y="2490017"/>
            <a:ext cx="3886200" cy="56506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3929449"/>
            <a:ext cx="5183188" cy="226021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3581400" y="2527300"/>
            <a:ext cx="792003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581400" y="2637948"/>
            <a:ext cx="3932237" cy="9986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1600" y="3750276"/>
            <a:ext cx="6172200" cy="2378674"/>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8200" y="3750276"/>
            <a:ext cx="3932237" cy="2378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3581400" y="2609850"/>
            <a:ext cx="7772400" cy="9118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3657600"/>
            <a:ext cx="6172200" cy="2203450"/>
          </a:xfrm>
          <a:prstGeom prst="rect">
            <a:avLst/>
          </a:prstGeom>
          <a:noFill/>
          <a:ln>
            <a:noFill/>
          </a:ln>
        </p:spPr>
      </p:sp>
      <p:sp>
        <p:nvSpPr>
          <p:cNvPr id="68" name="Google Shape;68;p10"/>
          <p:cNvSpPr txBox="1">
            <a:spLocks noGrp="1"/>
          </p:cNvSpPr>
          <p:nvPr>
            <p:ph type="body" idx="1"/>
          </p:nvPr>
        </p:nvSpPr>
        <p:spPr>
          <a:xfrm>
            <a:off x="839788" y="3657600"/>
            <a:ext cx="3932237" cy="22113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581400" y="2527300"/>
            <a:ext cx="7920038"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985838" y="4016375"/>
            <a:ext cx="10515600" cy="21367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884238"/>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1" name="Google Shape;161;p25"/>
          <p:cNvSpPr txBox="1">
            <a:spLocks noGrp="1"/>
          </p:cNvSpPr>
          <p:nvPr>
            <p:ph type="body" idx="1"/>
          </p:nvPr>
        </p:nvSpPr>
        <p:spPr>
          <a:xfrm>
            <a:off x="838200" y="2384425"/>
            <a:ext cx="10515600" cy="37925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rgbClr val="FAFAFA"/>
            </a:gs>
            <a:gs pos="100000">
              <a:srgbClr val="CECECE"/>
            </a:gs>
          </a:gsLst>
          <a:lin ang="5400000" scaled="0"/>
        </a:gradFill>
        <a:effectLst/>
      </p:bgPr>
    </p:bg>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4C4C4C"/>
            </a:gs>
            <a:gs pos="50000">
              <a:srgbClr val="292929"/>
            </a:gs>
            <a:gs pos="100000">
              <a:schemeClr val="dk1"/>
            </a:gs>
          </a:gsLst>
          <a:lin ang="5400000" scaled="0"/>
        </a:gra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1" name="Google Shape;3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12" name="Google Shape;3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13" name="Google Shape;3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14" name="Google Shape;3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hyperlink" Target="https://fsaid.ed.gov/"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37.xml"/><Relationship Id="rId5" Type="http://schemas.openxmlformats.org/officeDocument/2006/relationships/image" Target="../media/image51.jp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hyperlink" Target="https://sfs.gsu.edu/new-students/" TargetMode="External"/><Relationship Id="rId4" Type="http://schemas.openxmlformats.org/officeDocument/2006/relationships/hyperlink" Target="http://gsu.financialaidtv.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jpg"/><Relationship Id="rId7" Type="http://schemas.openxmlformats.org/officeDocument/2006/relationships/hyperlink" Target="https://georgiastateuniversity.force.com/support/s/" TargetMode="External"/><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hyperlink" Target="http://paws.gsu.edu" TargetMode="External"/><Relationship Id="rId5" Type="http://schemas.openxmlformats.org/officeDocument/2006/relationships/image" Target="../media/image65.jpg"/><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hyperlink" Target="https://sfs.gsu.edu/new-students/" TargetMode="External"/><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hyperlink" Target="https://gsu.financialaidtv.com/play/46163-2020-2021-fafsa-tutorial/63536-fafsa-getting-started-2020-21" TargetMode="External"/><Relationship Id="rId5" Type="http://schemas.openxmlformats.org/officeDocument/2006/relationships/hyperlink" Target="https://studentaid.gov/sites/default/files/transfer-tax-info-to-fafsa.png" TargetMode="External"/><Relationship Id="rId4" Type="http://schemas.openxmlformats.org/officeDocument/2006/relationships/hyperlink" Target="https://studentaid.gov/sites/default/files/who-is-my-parent.p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hyperlink" Target="https://studentaid.gov/h/apply-for-aid/fafs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studentaid.gov/understand-aid/eligibility"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hyperlink" Target="https://fsapartners.ed.gov/knowledge-center/library/electronic-announcements/2021-08-31/2022-23-fafsa-preview-presentations-ea-id-app-21-14" TargetMode="External"/><Relationship Id="rId4" Type="http://schemas.openxmlformats.org/officeDocument/2006/relationships/hyperlink" Target="https://studentaid.gov/h/understand-aid/how-aid-work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schoolwires.henry.k12.ga.us/Page/93116"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331" name="Google Shape;331;p52"/>
          <p:cNvSpPr txBox="1">
            <a:spLocks noGrp="1"/>
          </p:cNvSpPr>
          <p:nvPr>
            <p:ph type="ctrTitle"/>
          </p:nvPr>
        </p:nvSpPr>
        <p:spPr>
          <a:xfrm>
            <a:off x="569000" y="2668600"/>
            <a:ext cx="11035800" cy="3171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Paying for College: </a:t>
            </a:r>
            <a:endParaRPr/>
          </a:p>
          <a:p>
            <a:pPr marL="0" lvl="0" indent="0" algn="ctr" rtl="0">
              <a:lnSpc>
                <a:spcPct val="90000"/>
              </a:lnSpc>
              <a:spcBef>
                <a:spcPts val="0"/>
              </a:spcBef>
              <a:spcAft>
                <a:spcPts val="0"/>
              </a:spcAft>
              <a:buNone/>
            </a:pPr>
            <a:r>
              <a:rPr lang="en-US"/>
              <a:t>Financial Aid Tips and Free Application for Federal Student Aid (FAFSA) Information</a:t>
            </a:r>
            <a:endParaRPr/>
          </a:p>
        </p:txBody>
      </p:sp>
      <p:sp>
        <p:nvSpPr>
          <p:cNvPr id="332" name="Google Shape;332;p52"/>
          <p:cNvSpPr txBox="1">
            <a:spLocks noGrp="1"/>
          </p:cNvSpPr>
          <p:nvPr>
            <p:ph type="subTitle" idx="1"/>
          </p:nvPr>
        </p:nvSpPr>
        <p:spPr>
          <a:xfrm>
            <a:off x="1457325" y="5839900"/>
            <a:ext cx="9223500" cy="332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a:t>Advisement and Counseling Services</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1"/>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03" name="Google Shape;403;p61"/>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04" name="Google Shape;404;p61"/>
          <p:cNvPicPr preferRelativeResize="0"/>
          <p:nvPr/>
        </p:nvPicPr>
        <p:blipFill>
          <a:blip r:embed="rId3">
            <a:alphaModFix/>
          </a:blip>
          <a:stretch>
            <a:fillRect/>
          </a:stretch>
        </p:blipFill>
        <p:spPr>
          <a:xfrm>
            <a:off x="1524000" y="1122375"/>
            <a:ext cx="9343151" cy="49243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2"/>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11" name="Google Shape;411;p62"/>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12" name="Google Shape;412;p62"/>
          <p:cNvPicPr preferRelativeResize="0"/>
          <p:nvPr/>
        </p:nvPicPr>
        <p:blipFill>
          <a:blip r:embed="rId3">
            <a:alphaModFix/>
          </a:blip>
          <a:stretch>
            <a:fillRect/>
          </a:stretch>
        </p:blipFill>
        <p:spPr>
          <a:xfrm>
            <a:off x="1524000" y="1122375"/>
            <a:ext cx="9144000" cy="47640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3"/>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19" name="Google Shape;419;p63"/>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20" name="Google Shape;420;p63"/>
          <p:cNvPicPr preferRelativeResize="0"/>
          <p:nvPr/>
        </p:nvPicPr>
        <p:blipFill>
          <a:blip r:embed="rId3">
            <a:alphaModFix/>
          </a:blip>
          <a:stretch>
            <a:fillRect/>
          </a:stretch>
        </p:blipFill>
        <p:spPr>
          <a:xfrm>
            <a:off x="1575350" y="1122375"/>
            <a:ext cx="9092651" cy="488662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4"/>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27" name="Google Shape;427;p64"/>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28" name="Google Shape;428;p64"/>
          <p:cNvPicPr preferRelativeResize="0"/>
          <p:nvPr/>
        </p:nvPicPr>
        <p:blipFill>
          <a:blip r:embed="rId3">
            <a:alphaModFix/>
          </a:blip>
          <a:stretch>
            <a:fillRect/>
          </a:stretch>
        </p:blipFill>
        <p:spPr>
          <a:xfrm>
            <a:off x="1524000" y="1122375"/>
            <a:ext cx="9144000" cy="50092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5"/>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35" name="Google Shape;435;p65"/>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36" name="Google Shape;436;p65"/>
          <p:cNvPicPr preferRelativeResize="0"/>
          <p:nvPr/>
        </p:nvPicPr>
        <p:blipFill>
          <a:blip r:embed="rId3">
            <a:alphaModFix/>
          </a:blip>
          <a:stretch>
            <a:fillRect/>
          </a:stretch>
        </p:blipFill>
        <p:spPr>
          <a:xfrm>
            <a:off x="1524000" y="1122375"/>
            <a:ext cx="9192225" cy="48772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6"/>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43" name="Google Shape;443;p66"/>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44" name="Google Shape;444;p66"/>
          <p:cNvPicPr preferRelativeResize="0"/>
          <p:nvPr/>
        </p:nvPicPr>
        <p:blipFill>
          <a:blip r:embed="rId3">
            <a:alphaModFix/>
          </a:blip>
          <a:stretch>
            <a:fillRect/>
          </a:stretch>
        </p:blipFill>
        <p:spPr>
          <a:xfrm>
            <a:off x="1524000" y="1122375"/>
            <a:ext cx="9182775" cy="505642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7"/>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51" name="Google Shape;451;p67"/>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52" name="Google Shape;452;p67"/>
          <p:cNvPicPr preferRelativeResize="0"/>
          <p:nvPr/>
        </p:nvPicPr>
        <p:blipFill>
          <a:blip r:embed="rId3">
            <a:alphaModFix/>
          </a:blip>
          <a:stretch>
            <a:fillRect/>
          </a:stretch>
        </p:blipFill>
        <p:spPr>
          <a:xfrm>
            <a:off x="1524000" y="1122375"/>
            <a:ext cx="9267675" cy="48772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8"/>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59" name="Google Shape;459;p68"/>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60" name="Google Shape;460;p68"/>
          <p:cNvPicPr preferRelativeResize="0"/>
          <p:nvPr/>
        </p:nvPicPr>
        <p:blipFill>
          <a:blip r:embed="rId3">
            <a:alphaModFix/>
          </a:blip>
          <a:stretch>
            <a:fillRect/>
          </a:stretch>
        </p:blipFill>
        <p:spPr>
          <a:xfrm>
            <a:off x="1452725" y="1122375"/>
            <a:ext cx="9215276" cy="51036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9"/>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67" name="Google Shape;467;p69"/>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68" name="Google Shape;468;p69"/>
          <p:cNvPicPr preferRelativeResize="0"/>
          <p:nvPr/>
        </p:nvPicPr>
        <p:blipFill>
          <a:blip r:embed="rId3">
            <a:alphaModFix/>
          </a:blip>
          <a:stretch>
            <a:fillRect/>
          </a:stretch>
        </p:blipFill>
        <p:spPr>
          <a:xfrm>
            <a:off x="1524000" y="1122375"/>
            <a:ext cx="9144000" cy="444975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75" name="Google Shape;475;p7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76" name="Google Shape;476;p70"/>
          <p:cNvPicPr preferRelativeResize="0"/>
          <p:nvPr/>
        </p:nvPicPr>
        <p:blipFill>
          <a:blip r:embed="rId3">
            <a:alphaModFix/>
          </a:blip>
          <a:stretch>
            <a:fillRect/>
          </a:stretch>
        </p:blipFill>
        <p:spPr>
          <a:xfrm>
            <a:off x="1524000" y="1122375"/>
            <a:ext cx="9144000" cy="47923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53"/>
          <p:cNvSpPr txBox="1">
            <a:spLocks noGrp="1"/>
          </p:cNvSpPr>
          <p:nvPr>
            <p:ph type="ctrTitle"/>
          </p:nvPr>
        </p:nvSpPr>
        <p:spPr>
          <a:xfrm>
            <a:off x="1524000" y="1122374"/>
            <a:ext cx="9144000" cy="1138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Partners</a:t>
            </a:r>
            <a:endParaRPr/>
          </a:p>
        </p:txBody>
      </p:sp>
      <p:sp>
        <p:nvSpPr>
          <p:cNvPr id="338" name="Google Shape;338;p5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a:p>
        </p:txBody>
      </p:sp>
      <p:pic>
        <p:nvPicPr>
          <p:cNvPr id="339" name="Google Shape;339;p53"/>
          <p:cNvPicPr preferRelativeResize="0"/>
          <p:nvPr/>
        </p:nvPicPr>
        <p:blipFill>
          <a:blip r:embed="rId4">
            <a:alphaModFix/>
          </a:blip>
          <a:stretch>
            <a:fillRect/>
          </a:stretch>
        </p:blipFill>
        <p:spPr>
          <a:xfrm>
            <a:off x="7846275" y="2261175"/>
            <a:ext cx="2675450" cy="2613850"/>
          </a:xfrm>
          <a:prstGeom prst="rect">
            <a:avLst/>
          </a:prstGeom>
          <a:noFill/>
          <a:ln>
            <a:noFill/>
          </a:ln>
        </p:spPr>
      </p:pic>
      <p:pic>
        <p:nvPicPr>
          <p:cNvPr id="340" name="Google Shape;340;p53"/>
          <p:cNvPicPr preferRelativeResize="0"/>
          <p:nvPr/>
        </p:nvPicPr>
        <p:blipFill>
          <a:blip r:embed="rId5">
            <a:alphaModFix/>
          </a:blip>
          <a:stretch>
            <a:fillRect/>
          </a:stretch>
        </p:blipFill>
        <p:spPr>
          <a:xfrm>
            <a:off x="6785125" y="5446563"/>
            <a:ext cx="3149163" cy="989513"/>
          </a:xfrm>
          <a:prstGeom prst="rect">
            <a:avLst/>
          </a:prstGeom>
          <a:noFill/>
          <a:ln>
            <a:noFill/>
          </a:ln>
        </p:spPr>
      </p:pic>
      <p:pic>
        <p:nvPicPr>
          <p:cNvPr id="341" name="Google Shape;341;p53"/>
          <p:cNvPicPr preferRelativeResize="0"/>
          <p:nvPr/>
        </p:nvPicPr>
        <p:blipFill>
          <a:blip r:embed="rId6">
            <a:alphaModFix/>
          </a:blip>
          <a:stretch>
            <a:fillRect/>
          </a:stretch>
        </p:blipFill>
        <p:spPr>
          <a:xfrm>
            <a:off x="2063100" y="4399974"/>
            <a:ext cx="3461901" cy="2143125"/>
          </a:xfrm>
          <a:prstGeom prst="rect">
            <a:avLst/>
          </a:prstGeom>
          <a:noFill/>
          <a:ln>
            <a:noFill/>
          </a:ln>
        </p:spPr>
      </p:pic>
      <p:pic>
        <p:nvPicPr>
          <p:cNvPr id="342" name="Google Shape;342;p53"/>
          <p:cNvPicPr preferRelativeResize="0"/>
          <p:nvPr/>
        </p:nvPicPr>
        <p:blipFill>
          <a:blip r:embed="rId7">
            <a:alphaModFix/>
          </a:blip>
          <a:stretch>
            <a:fillRect/>
          </a:stretch>
        </p:blipFill>
        <p:spPr>
          <a:xfrm>
            <a:off x="695342" y="2328021"/>
            <a:ext cx="3461899" cy="248016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1"/>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83" name="Google Shape;483;p71"/>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84" name="Google Shape;484;p71"/>
          <p:cNvPicPr preferRelativeResize="0"/>
          <p:nvPr/>
        </p:nvPicPr>
        <p:blipFill>
          <a:blip r:embed="rId3">
            <a:alphaModFix/>
          </a:blip>
          <a:stretch>
            <a:fillRect/>
          </a:stretch>
        </p:blipFill>
        <p:spPr>
          <a:xfrm>
            <a:off x="1524000" y="1160300"/>
            <a:ext cx="9144000" cy="47921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2"/>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91" name="Google Shape;491;p72"/>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92" name="Google Shape;492;p72"/>
          <p:cNvPicPr preferRelativeResize="0"/>
          <p:nvPr/>
        </p:nvPicPr>
        <p:blipFill>
          <a:blip r:embed="rId3">
            <a:alphaModFix/>
          </a:blip>
          <a:stretch>
            <a:fillRect/>
          </a:stretch>
        </p:blipFill>
        <p:spPr>
          <a:xfrm>
            <a:off x="1524000" y="1065950"/>
            <a:ext cx="9144000" cy="4735526"/>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3"/>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499" name="Google Shape;499;p73"/>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500" name="Google Shape;500;p73"/>
          <p:cNvPicPr preferRelativeResize="0"/>
          <p:nvPr/>
        </p:nvPicPr>
        <p:blipFill>
          <a:blip r:embed="rId3">
            <a:alphaModFix/>
          </a:blip>
          <a:stretch>
            <a:fillRect/>
          </a:stretch>
        </p:blipFill>
        <p:spPr>
          <a:xfrm>
            <a:off x="1524000" y="1122375"/>
            <a:ext cx="9041276" cy="44497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4"/>
        <p:cNvGrpSpPr/>
        <p:nvPr/>
      </p:nvGrpSpPr>
      <p:grpSpPr>
        <a:xfrm>
          <a:off x="0" y="0"/>
          <a:ext cx="0" cy="0"/>
          <a:chOff x="0" y="0"/>
          <a:chExt cx="0" cy="0"/>
        </a:xfrm>
      </p:grpSpPr>
      <p:sp>
        <p:nvSpPr>
          <p:cNvPr id="505" name="Google Shape;505;p74"/>
          <p:cNvSpPr txBox="1">
            <a:spLocks noGrp="1"/>
          </p:cNvSpPr>
          <p:nvPr>
            <p:ph type="ctrTitle"/>
          </p:nvPr>
        </p:nvSpPr>
        <p:spPr>
          <a:xfrm>
            <a:off x="279650" y="1691200"/>
            <a:ext cx="11505600" cy="1818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endParaRPr/>
          </a:p>
          <a:p>
            <a:pPr marL="0" lvl="0" indent="0" algn="ctr" rtl="0">
              <a:lnSpc>
                <a:spcPct val="90000"/>
              </a:lnSpc>
              <a:spcBef>
                <a:spcPts val="0"/>
              </a:spcBef>
              <a:spcAft>
                <a:spcPts val="0"/>
              </a:spcAft>
              <a:buNone/>
            </a:pPr>
            <a:endParaRPr/>
          </a:p>
          <a:p>
            <a:pPr marL="0" lvl="0" indent="0" algn="ctr" rtl="0">
              <a:lnSpc>
                <a:spcPct val="90000"/>
              </a:lnSpc>
              <a:spcBef>
                <a:spcPts val="0"/>
              </a:spcBef>
              <a:spcAft>
                <a:spcPts val="0"/>
              </a:spcAft>
              <a:buNone/>
            </a:pPr>
            <a:endParaRPr/>
          </a:p>
          <a:p>
            <a:pPr marL="0" lvl="0" indent="0" algn="ctr" rtl="0">
              <a:lnSpc>
                <a:spcPct val="90000"/>
              </a:lnSpc>
              <a:spcBef>
                <a:spcPts val="0"/>
              </a:spcBef>
              <a:spcAft>
                <a:spcPts val="0"/>
              </a:spcAft>
              <a:buNone/>
            </a:pPr>
            <a:endParaRPr/>
          </a:p>
          <a:p>
            <a:pPr marL="0" lvl="0" indent="0" algn="ctr" rtl="0">
              <a:lnSpc>
                <a:spcPct val="90000"/>
              </a:lnSpc>
              <a:spcBef>
                <a:spcPts val="0"/>
              </a:spcBef>
              <a:spcAft>
                <a:spcPts val="0"/>
              </a:spcAft>
              <a:buNone/>
            </a:pPr>
            <a:endParaRPr sz="5700"/>
          </a:p>
          <a:p>
            <a:pPr marL="0" lvl="0" indent="0" algn="ctr" rtl="0">
              <a:lnSpc>
                <a:spcPct val="90000"/>
              </a:lnSpc>
              <a:spcBef>
                <a:spcPts val="0"/>
              </a:spcBef>
              <a:spcAft>
                <a:spcPts val="0"/>
              </a:spcAft>
              <a:buNone/>
            </a:pPr>
            <a:endParaRPr sz="5700"/>
          </a:p>
          <a:p>
            <a:pPr marL="0" lvl="0" indent="0" algn="ctr" rtl="0">
              <a:lnSpc>
                <a:spcPct val="90000"/>
              </a:lnSpc>
              <a:spcBef>
                <a:spcPts val="0"/>
              </a:spcBef>
              <a:spcAft>
                <a:spcPts val="0"/>
              </a:spcAft>
              <a:buNone/>
            </a:pPr>
            <a:r>
              <a:rPr lang="en-US" sz="5700"/>
              <a:t>College Financial Aid Advisors</a:t>
            </a:r>
            <a:endParaRPr sz="5700"/>
          </a:p>
          <a:p>
            <a:pPr marL="0" lvl="0" indent="0" algn="ctr" rtl="0">
              <a:lnSpc>
                <a:spcPct val="90000"/>
              </a:lnSpc>
              <a:spcBef>
                <a:spcPts val="0"/>
              </a:spcBef>
              <a:spcAft>
                <a:spcPts val="0"/>
              </a:spcAft>
              <a:buNone/>
            </a:pPr>
            <a:r>
              <a:rPr lang="en-US" sz="5700"/>
              <a:t>How Does Financial Aid Work:</a:t>
            </a:r>
            <a:endParaRPr sz="5700"/>
          </a:p>
          <a:p>
            <a:pPr marL="0" lvl="0" indent="0" algn="ctr" rtl="0">
              <a:lnSpc>
                <a:spcPct val="90000"/>
              </a:lnSpc>
              <a:spcBef>
                <a:spcPts val="0"/>
              </a:spcBef>
              <a:spcAft>
                <a:spcPts val="0"/>
              </a:spcAft>
              <a:buNone/>
            </a:pPr>
            <a:r>
              <a:rPr lang="en-US" sz="5700"/>
              <a:t> The Breakdown</a:t>
            </a:r>
            <a:endParaRPr sz="5700"/>
          </a:p>
        </p:txBody>
      </p:sp>
      <p:pic>
        <p:nvPicPr>
          <p:cNvPr id="506" name="Google Shape;506;p74"/>
          <p:cNvPicPr preferRelativeResize="0"/>
          <p:nvPr/>
        </p:nvPicPr>
        <p:blipFill>
          <a:blip r:embed="rId4">
            <a:alphaModFix/>
          </a:blip>
          <a:stretch>
            <a:fillRect/>
          </a:stretch>
        </p:blipFill>
        <p:spPr>
          <a:xfrm>
            <a:off x="640475" y="3774038"/>
            <a:ext cx="3461901" cy="2308175"/>
          </a:xfrm>
          <a:prstGeom prst="rect">
            <a:avLst/>
          </a:prstGeom>
          <a:noFill/>
          <a:ln>
            <a:noFill/>
          </a:ln>
        </p:spPr>
      </p:pic>
      <p:pic>
        <p:nvPicPr>
          <p:cNvPr id="507" name="Google Shape;507;p74"/>
          <p:cNvPicPr preferRelativeResize="0"/>
          <p:nvPr/>
        </p:nvPicPr>
        <p:blipFill>
          <a:blip r:embed="rId5">
            <a:alphaModFix/>
          </a:blip>
          <a:stretch>
            <a:fillRect/>
          </a:stretch>
        </p:blipFill>
        <p:spPr>
          <a:xfrm>
            <a:off x="7936067" y="3509796"/>
            <a:ext cx="3461899" cy="2480167"/>
          </a:xfrm>
          <a:prstGeom prst="rect">
            <a:avLst/>
          </a:prstGeom>
          <a:noFill/>
          <a:ln>
            <a:noFill/>
          </a:ln>
        </p:spPr>
      </p:pic>
      <p:pic>
        <p:nvPicPr>
          <p:cNvPr id="508" name="Google Shape;508;p74"/>
          <p:cNvPicPr preferRelativeResize="0"/>
          <p:nvPr/>
        </p:nvPicPr>
        <p:blipFill>
          <a:blip r:embed="rId6">
            <a:alphaModFix/>
          </a:blip>
          <a:stretch>
            <a:fillRect/>
          </a:stretch>
        </p:blipFill>
        <p:spPr>
          <a:xfrm>
            <a:off x="4812350" y="3774050"/>
            <a:ext cx="2245450" cy="125745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75"/>
          <p:cNvPicPr preferRelativeResize="0"/>
          <p:nvPr/>
        </p:nvPicPr>
        <p:blipFill rotWithShape="1">
          <a:blip r:embed="rId3">
            <a:alphaModFix/>
          </a:blip>
          <a:srcRect t="11612" b="4118"/>
          <a:stretch/>
        </p:blipFill>
        <p:spPr>
          <a:xfrm>
            <a:off x="20" y="10"/>
            <a:ext cx="12191980" cy="6857990"/>
          </a:xfrm>
          <a:prstGeom prst="rect">
            <a:avLst/>
          </a:prstGeom>
          <a:noFill/>
          <a:ln>
            <a:noFill/>
          </a:ln>
        </p:spPr>
      </p:pic>
      <p:sp>
        <p:nvSpPr>
          <p:cNvPr id="514" name="Google Shape;514;p75"/>
          <p:cNvSpPr/>
          <p:nvPr/>
        </p:nvSpPr>
        <p:spPr>
          <a:xfrm>
            <a:off x="-1" y="4892040"/>
            <a:ext cx="12191999" cy="1965960"/>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5" name="Google Shape;515;p75"/>
          <p:cNvSpPr txBox="1">
            <a:spLocks noGrp="1"/>
          </p:cNvSpPr>
          <p:nvPr>
            <p:ph type="ctrTitle"/>
          </p:nvPr>
        </p:nvSpPr>
        <p:spPr>
          <a:xfrm>
            <a:off x="4380588" y="5093208"/>
            <a:ext cx="6973204" cy="12618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100"/>
              <a:buFont typeface="Calibri"/>
              <a:buNone/>
            </a:pPr>
            <a:r>
              <a:rPr lang="en-US" sz="4100">
                <a:solidFill>
                  <a:srgbClr val="262626"/>
                </a:solidFill>
              </a:rPr>
              <a:t>One Step Closer to Graduation!</a:t>
            </a:r>
            <a:br>
              <a:rPr lang="en-US" sz="4100">
                <a:solidFill>
                  <a:srgbClr val="262626"/>
                </a:solidFill>
              </a:rPr>
            </a:br>
            <a:r>
              <a:rPr lang="en-US" sz="4100">
                <a:solidFill>
                  <a:srgbClr val="262626"/>
                </a:solidFill>
              </a:rPr>
              <a:t>Complete your FAFSA</a:t>
            </a:r>
            <a:endParaRPr/>
          </a:p>
        </p:txBody>
      </p:sp>
      <p:sp>
        <p:nvSpPr>
          <p:cNvPr id="516" name="Google Shape;516;p75"/>
          <p:cNvSpPr txBox="1">
            <a:spLocks noGrp="1"/>
          </p:cNvSpPr>
          <p:nvPr>
            <p:ph type="subTitle" idx="1"/>
          </p:nvPr>
        </p:nvSpPr>
        <p:spPr>
          <a:xfrm>
            <a:off x="838209" y="5093208"/>
            <a:ext cx="2892986" cy="1261872"/>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2"/>
              </a:buClr>
              <a:buSzPts val="2000"/>
              <a:buNone/>
            </a:pPr>
            <a:r>
              <a:rPr lang="en-US" sz="2000">
                <a:solidFill>
                  <a:schemeClr val="dk2"/>
                </a:solidFill>
              </a:rPr>
              <a:t>Georgia State: Student Financial Management Center</a:t>
            </a:r>
            <a:endParaRPr/>
          </a:p>
        </p:txBody>
      </p:sp>
      <p:cxnSp>
        <p:nvCxnSpPr>
          <p:cNvPr id="517" name="Google Shape;517;p75"/>
          <p:cNvCxnSpPr/>
          <p:nvPr/>
        </p:nvCxnSpPr>
        <p:spPr>
          <a:xfrm rot="10800000">
            <a:off x="4059936" y="5264106"/>
            <a:ext cx="0" cy="914400"/>
          </a:xfrm>
          <a:prstGeom prst="straightConnector1">
            <a:avLst/>
          </a:prstGeom>
          <a:noFill/>
          <a:ln w="19050" cap="flat" cmpd="sng">
            <a:solidFill>
              <a:srgbClr val="262626"/>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6"/>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3" name="Google Shape;523;p76" descr="A group of people in a field&#10;&#10;Description automatically generated"/>
          <p:cNvPicPr preferRelativeResize="0"/>
          <p:nvPr/>
        </p:nvPicPr>
        <p:blipFill rotWithShape="1">
          <a:blip r:embed="rId3">
            <a:alphaModFix/>
          </a:blip>
          <a:srcRect l="1460" r="27399" b="-1"/>
          <a:stretch/>
        </p:blipFill>
        <p:spPr>
          <a:xfrm>
            <a:off x="4883022" y="10"/>
            <a:ext cx="7308978" cy="6857990"/>
          </a:xfrm>
          <a:custGeom>
            <a:avLst/>
            <a:gdLst/>
            <a:ahLst/>
            <a:cxnLst/>
            <a:rect l="l" t="t" r="r" b="b"/>
            <a:pathLst>
              <a:path w="7308978" h="6858000" extrusionOk="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ln>
            <a:noFill/>
          </a:ln>
        </p:spPr>
      </p:pic>
      <p:sp>
        <p:nvSpPr>
          <p:cNvPr id="524" name="Google Shape;524;p76"/>
          <p:cNvSpPr/>
          <p:nvPr/>
        </p:nvSpPr>
        <p:spPr>
          <a:xfrm>
            <a:off x="0" y="0"/>
            <a:ext cx="6096001" cy="6858000"/>
          </a:xfrm>
          <a:custGeom>
            <a:avLst/>
            <a:gdLst/>
            <a:ahLst/>
            <a:cxnLst/>
            <a:rect l="l" t="t" r="r" b="b"/>
            <a:pathLst>
              <a:path w="6096001" h="6858000" extrusionOk="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gradFill>
            <a:gsLst>
              <a:gs pos="0">
                <a:schemeClr val="lt1"/>
              </a:gs>
              <a:gs pos="50000">
                <a:srgbClr val="FAFAFA"/>
              </a:gs>
              <a:gs pos="100000">
                <a:srgbClr val="CECECE"/>
              </a:gs>
            </a:gsLst>
            <a:lin ang="5400000" scaled="0"/>
          </a:gra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25" name="Google Shape;525;p76"/>
          <p:cNvSpPr/>
          <p:nvPr/>
        </p:nvSpPr>
        <p:spPr>
          <a:xfrm>
            <a:off x="0" y="0"/>
            <a:ext cx="6086857" cy="6858000"/>
          </a:xfrm>
          <a:custGeom>
            <a:avLst/>
            <a:gdLst/>
            <a:ahLst/>
            <a:cxnLst/>
            <a:rect l="l" t="t" r="r" b="b"/>
            <a:pathLst>
              <a:path w="6086857" h="6858000" extrusionOk="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26" name="Google Shape;526;p76"/>
          <p:cNvSpPr txBox="1">
            <a:spLocks noGrp="1"/>
          </p:cNvSpPr>
          <p:nvPr>
            <p:ph type="title"/>
          </p:nvPr>
        </p:nvSpPr>
        <p:spPr>
          <a:xfrm>
            <a:off x="374904" y="856488"/>
            <a:ext cx="4992624"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a:t>Apply Today!</a:t>
            </a:r>
            <a:endParaRPr/>
          </a:p>
        </p:txBody>
      </p:sp>
      <p:sp>
        <p:nvSpPr>
          <p:cNvPr id="527" name="Google Shape;527;p76"/>
          <p:cNvSpPr/>
          <p:nvPr/>
        </p:nvSpPr>
        <p:spPr>
          <a:xfrm>
            <a:off x="0" y="1124325"/>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28" name="Google Shape;528;p76"/>
          <p:cNvSpPr/>
          <p:nvPr/>
        </p:nvSpPr>
        <p:spPr>
          <a:xfrm>
            <a:off x="437769" y="2195336"/>
            <a:ext cx="49834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29" name="Google Shape;529;p76"/>
          <p:cNvSpPr txBox="1">
            <a:spLocks noGrp="1"/>
          </p:cNvSpPr>
          <p:nvPr>
            <p:ph type="body" idx="1"/>
          </p:nvPr>
        </p:nvSpPr>
        <p:spPr>
          <a:xfrm>
            <a:off x="374904" y="2522949"/>
            <a:ext cx="5065776" cy="340236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Char char="•"/>
            </a:pPr>
            <a:r>
              <a:rPr lang="en-US" sz="2000"/>
              <a:t>Completing the 22-23 FAFSA for Fall 2022 gets you one step closer to graduation and achieving your dreams!</a:t>
            </a:r>
            <a:endParaRPr/>
          </a:p>
          <a:p>
            <a:pPr marL="228600" lvl="0" indent="-228600" algn="l" rtl="0">
              <a:lnSpc>
                <a:spcPct val="90000"/>
              </a:lnSpc>
              <a:spcBef>
                <a:spcPts val="1000"/>
              </a:spcBef>
              <a:spcAft>
                <a:spcPts val="0"/>
              </a:spcAft>
              <a:buClr>
                <a:schemeClr val="dk1"/>
              </a:buClr>
              <a:buSzPts val="2000"/>
              <a:buChar char="•"/>
            </a:pPr>
            <a:r>
              <a:rPr lang="en-US" sz="2000"/>
              <a:t>You may gain access to First Come First Serve Awards</a:t>
            </a:r>
            <a:endParaRPr/>
          </a:p>
          <a:p>
            <a:pPr marL="228600" lvl="0" indent="-228600" algn="l" rtl="0">
              <a:lnSpc>
                <a:spcPct val="90000"/>
              </a:lnSpc>
              <a:spcBef>
                <a:spcPts val="1000"/>
              </a:spcBef>
              <a:spcAft>
                <a:spcPts val="0"/>
              </a:spcAft>
              <a:buClr>
                <a:schemeClr val="dk1"/>
              </a:buClr>
              <a:buSzPts val="2000"/>
              <a:buChar char="•"/>
            </a:pPr>
            <a:r>
              <a:rPr lang="en-US" sz="2000"/>
              <a:t>Completing early leaves more time to complete any additional paperwork</a:t>
            </a:r>
            <a:endParaRPr/>
          </a:p>
          <a:p>
            <a:pPr marL="228600" lvl="0" indent="-228600" algn="l" rtl="0">
              <a:lnSpc>
                <a:spcPct val="90000"/>
              </a:lnSpc>
              <a:spcBef>
                <a:spcPts val="1000"/>
              </a:spcBef>
              <a:spcAft>
                <a:spcPts val="0"/>
              </a:spcAft>
              <a:buClr>
                <a:schemeClr val="dk1"/>
              </a:buClr>
              <a:buSzPts val="2000"/>
              <a:buChar char="•"/>
            </a:pPr>
            <a:r>
              <a:rPr lang="en-US" sz="2000"/>
              <a:t>The application should take no more time than a job application or an episode of your favorite TV show</a:t>
            </a:r>
            <a:endParaRPr/>
          </a:p>
          <a:p>
            <a:pPr marL="228600" lvl="0" indent="-228600" algn="l" rtl="0">
              <a:lnSpc>
                <a:spcPct val="90000"/>
              </a:lnSpc>
              <a:spcBef>
                <a:spcPts val="1000"/>
              </a:spcBef>
              <a:spcAft>
                <a:spcPts val="0"/>
              </a:spcAft>
              <a:buClr>
                <a:schemeClr val="dk1"/>
              </a:buClr>
              <a:buSzPts val="2000"/>
              <a:buChar char="•"/>
            </a:pPr>
            <a:r>
              <a:rPr lang="en-US" sz="2000"/>
              <a:t>Fall Awarding had already begun!</a:t>
            </a: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7"/>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a:t>Prepare</a:t>
            </a:r>
            <a:endParaRPr/>
          </a:p>
        </p:txBody>
      </p:sp>
      <p:sp>
        <p:nvSpPr>
          <p:cNvPr id="536" name="Google Shape;536;p77"/>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lnSpcReduction="10000"/>
          </a:bodyPr>
          <a:lstStyle/>
          <a:p>
            <a:pPr marL="2628900" lvl="5" indent="-342900" algn="l" rtl="0">
              <a:lnSpc>
                <a:spcPct val="90000"/>
              </a:lnSpc>
              <a:spcBef>
                <a:spcPts val="0"/>
              </a:spcBef>
              <a:spcAft>
                <a:spcPts val="0"/>
              </a:spcAft>
              <a:buClr>
                <a:schemeClr val="dk1"/>
              </a:buClr>
              <a:buSzPts val="2000"/>
              <a:buFont typeface="Noto Sans Symbols"/>
              <a:buChar char="✔"/>
            </a:pPr>
            <a:r>
              <a:rPr lang="en-US" sz="2000"/>
              <a:t>Social Security Card</a:t>
            </a:r>
            <a:endParaRPr/>
          </a:p>
          <a:p>
            <a:pPr marL="2628900" lvl="5" indent="-342900" algn="l" rtl="0">
              <a:lnSpc>
                <a:spcPct val="90000"/>
              </a:lnSpc>
              <a:spcBef>
                <a:spcPts val="500"/>
              </a:spcBef>
              <a:spcAft>
                <a:spcPts val="0"/>
              </a:spcAft>
              <a:buClr>
                <a:schemeClr val="dk1"/>
              </a:buClr>
              <a:buSzPts val="2000"/>
              <a:buFont typeface="Noto Sans Symbols"/>
              <a:buChar char="✔"/>
            </a:pPr>
            <a:r>
              <a:rPr lang="en-US" sz="2000"/>
              <a:t>Alien Registration Number for eligible non-citizens</a:t>
            </a:r>
            <a:endParaRPr/>
          </a:p>
          <a:p>
            <a:pPr marL="2628900" lvl="5" indent="-342900" algn="l" rtl="0">
              <a:lnSpc>
                <a:spcPct val="90000"/>
              </a:lnSpc>
              <a:spcBef>
                <a:spcPts val="500"/>
              </a:spcBef>
              <a:spcAft>
                <a:spcPts val="0"/>
              </a:spcAft>
              <a:buClr>
                <a:schemeClr val="dk1"/>
              </a:buClr>
              <a:buSzPts val="2000"/>
              <a:buFont typeface="Noto Sans Symbols"/>
              <a:buChar char="✔"/>
            </a:pPr>
            <a:r>
              <a:rPr lang="en-US" sz="2000"/>
              <a:t>2020 Federal Tax Returns (student and parent if applicable)</a:t>
            </a:r>
            <a:endParaRPr/>
          </a:p>
          <a:p>
            <a:pPr marL="2628900" lvl="5" indent="-342900" algn="l" rtl="0">
              <a:lnSpc>
                <a:spcPct val="90000"/>
              </a:lnSpc>
              <a:spcBef>
                <a:spcPts val="500"/>
              </a:spcBef>
              <a:spcAft>
                <a:spcPts val="0"/>
              </a:spcAft>
              <a:buClr>
                <a:schemeClr val="dk1"/>
              </a:buClr>
              <a:buSzPts val="2000"/>
              <a:buFont typeface="Noto Sans Symbols"/>
              <a:buChar char="✔"/>
            </a:pPr>
            <a:r>
              <a:rPr lang="en-US" sz="2000"/>
              <a:t>Records of untaxed income (child support received, interest income and veterans noneducational benefits</a:t>
            </a:r>
            <a:endParaRPr/>
          </a:p>
          <a:p>
            <a:pPr marL="2628900" lvl="5" indent="-342900" algn="l" rtl="0">
              <a:lnSpc>
                <a:spcPct val="90000"/>
              </a:lnSpc>
              <a:spcBef>
                <a:spcPts val="500"/>
              </a:spcBef>
              <a:spcAft>
                <a:spcPts val="0"/>
              </a:spcAft>
              <a:buClr>
                <a:schemeClr val="dk1"/>
              </a:buClr>
              <a:buSzPts val="2000"/>
              <a:buFont typeface="Noto Sans Symbols"/>
              <a:buChar char="✔"/>
            </a:pPr>
            <a:r>
              <a:rPr lang="en-US" sz="2000"/>
              <a:t>Records of assets (includes savings and checking account balances, investments such as stock and bonds and real estate)</a:t>
            </a:r>
            <a:endParaRPr/>
          </a:p>
          <a:p>
            <a:pPr marL="0" lvl="0" indent="0" algn="l" rtl="0">
              <a:lnSpc>
                <a:spcPct val="90000"/>
              </a:lnSpc>
              <a:spcBef>
                <a:spcPts val="1000"/>
              </a:spcBef>
              <a:spcAft>
                <a:spcPts val="0"/>
              </a:spcAft>
              <a:buClr>
                <a:schemeClr val="dk1"/>
              </a:buClr>
              <a:buSzPts val="2000"/>
              <a:buNone/>
            </a:pPr>
            <a:endParaRPr sz="2000"/>
          </a:p>
        </p:txBody>
      </p:sp>
      <p:pic>
        <p:nvPicPr>
          <p:cNvPr id="537" name="Google Shape;537;p77" descr="A person looking at the camera&#10;&#10;Description automatically generated"/>
          <p:cNvPicPr preferRelativeResize="0"/>
          <p:nvPr/>
        </p:nvPicPr>
        <p:blipFill rotWithShape="1">
          <a:blip r:embed="rId3">
            <a:alphaModFix/>
          </a:blip>
          <a:srcRect r="2" b="1250"/>
          <a:stretch/>
        </p:blipFill>
        <p:spPr>
          <a:xfrm>
            <a:off x="20" y="10"/>
            <a:ext cx="4635571" cy="6857990"/>
          </a:xfrm>
          <a:prstGeom prst="rect">
            <a:avLst/>
          </a:prstGeom>
          <a:noFill/>
          <a:ln>
            <a:noFill/>
          </a:ln>
        </p:spPr>
      </p:pic>
      <p:cxnSp>
        <p:nvCxnSpPr>
          <p:cNvPr id="538" name="Google Shape;538;p77"/>
          <p:cNvCxnSpPr/>
          <p:nvPr/>
        </p:nvCxnSpPr>
        <p:spPr>
          <a:xfrm>
            <a:off x="5080934" y="2115117"/>
            <a:ext cx="6309360" cy="0"/>
          </a:xfrm>
          <a:prstGeom prst="straightConnector1">
            <a:avLst/>
          </a:prstGeom>
          <a:noFill/>
          <a:ln w="19050" cap="flat" cmpd="sng">
            <a:solidFill>
              <a:srgbClr val="D4AD7C"/>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FSA ID</a:t>
            </a:r>
            <a:endParaRPr/>
          </a:p>
        </p:txBody>
      </p:sp>
      <p:sp>
        <p:nvSpPr>
          <p:cNvPr id="545" name="Google Shape;545;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1600"/>
              <a:buFont typeface="Arial"/>
              <a:buChar char="•"/>
            </a:pPr>
            <a:r>
              <a:rPr lang="en-US"/>
              <a:t>Your FSA ID acts as both an electronic signature and gives you access to all your federal student aid accounts</a:t>
            </a:r>
            <a:endParaRPr/>
          </a:p>
          <a:p>
            <a:pPr marL="285750" lvl="0" indent="-285750" algn="l" rtl="0">
              <a:lnSpc>
                <a:spcPct val="90000"/>
              </a:lnSpc>
              <a:spcBef>
                <a:spcPts val="1000"/>
              </a:spcBef>
              <a:spcAft>
                <a:spcPts val="0"/>
              </a:spcAft>
              <a:buClr>
                <a:schemeClr val="dk1"/>
              </a:buClr>
              <a:buSzPts val="1600"/>
              <a:buFont typeface="Arial"/>
              <a:buChar char="•"/>
            </a:pPr>
            <a:r>
              <a:rPr lang="en-US"/>
              <a:t>Students also need an FSA ID</a:t>
            </a:r>
            <a:endParaRPr/>
          </a:p>
          <a:p>
            <a:pPr marL="742950" lvl="1" indent="-285750" algn="l" rtl="0">
              <a:lnSpc>
                <a:spcPct val="90000"/>
              </a:lnSpc>
              <a:spcBef>
                <a:spcPts val="500"/>
              </a:spcBef>
              <a:spcAft>
                <a:spcPts val="0"/>
              </a:spcAft>
              <a:buClr>
                <a:schemeClr val="dk1"/>
              </a:buClr>
              <a:buSzPts val="1400"/>
              <a:buFont typeface="Arial"/>
              <a:buChar char="•"/>
            </a:pPr>
            <a:r>
              <a:rPr lang="en-US"/>
              <a:t>Go to: </a:t>
            </a:r>
            <a:r>
              <a:rPr lang="en-US" u="sng">
                <a:solidFill>
                  <a:schemeClr val="hlink"/>
                </a:solidFill>
                <a:hlinkClick r:id="rId3"/>
              </a:rPr>
              <a:t>https://fsaid.ed.gov</a:t>
            </a:r>
            <a:endParaRPr/>
          </a:p>
          <a:p>
            <a:pPr marL="285750" lvl="0" indent="-285750" algn="l" rtl="0">
              <a:lnSpc>
                <a:spcPct val="90000"/>
              </a:lnSpc>
              <a:spcBef>
                <a:spcPts val="1000"/>
              </a:spcBef>
              <a:spcAft>
                <a:spcPts val="0"/>
              </a:spcAft>
              <a:buClr>
                <a:schemeClr val="dk1"/>
              </a:buClr>
              <a:buSzPts val="1600"/>
              <a:buFont typeface="Arial"/>
              <a:buChar char="•"/>
            </a:pPr>
            <a:r>
              <a:rPr lang="en-US"/>
              <a:t>If you are a Dependent student your parent will also need to apply for an FSA ID</a:t>
            </a:r>
            <a:endParaRPr/>
          </a:p>
          <a:p>
            <a:pPr marL="0" lvl="0" indent="0" algn="l" rtl="0">
              <a:lnSpc>
                <a:spcPct val="90000"/>
              </a:lnSpc>
              <a:spcBef>
                <a:spcPts val="1000"/>
              </a:spcBef>
              <a:spcAft>
                <a:spcPts val="0"/>
              </a:spcAft>
              <a:buClr>
                <a:schemeClr val="dk1"/>
              </a:buClr>
              <a:buSzPts val="1600"/>
              <a:buNone/>
            </a:pPr>
            <a:endParaRPr/>
          </a:p>
        </p:txBody>
      </p:sp>
      <p:pic>
        <p:nvPicPr>
          <p:cNvPr id="546" name="Google Shape;546;p78" descr="A screenshot of a cell phone&#10;&#10;Description automatically generated"/>
          <p:cNvPicPr preferRelativeResize="0">
            <a:picLocks noGrp="1"/>
          </p:cNvPicPr>
          <p:nvPr>
            <p:ph type="body" idx="1"/>
          </p:nvPr>
        </p:nvPicPr>
        <p:blipFill rotWithShape="1">
          <a:blip r:embed="rId4">
            <a:alphaModFix/>
          </a:blip>
          <a:srcRect/>
          <a:stretch/>
        </p:blipFill>
        <p:spPr>
          <a:xfrm>
            <a:off x="5183188" y="2200084"/>
            <a:ext cx="6172200" cy="2448306"/>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9"/>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2" name="Google Shape;552;p79" descr="A person posing for the camera&#10;&#10;Description automatically generated"/>
          <p:cNvPicPr preferRelativeResize="0"/>
          <p:nvPr/>
        </p:nvPicPr>
        <p:blipFill rotWithShape="1">
          <a:blip r:embed="rId3">
            <a:alphaModFix/>
          </a:blip>
          <a:srcRect t="16639" r="9091" b="6464"/>
          <a:stretch/>
        </p:blipFill>
        <p:spPr>
          <a:xfrm>
            <a:off x="20" y="10"/>
            <a:ext cx="12191981" cy="6857990"/>
          </a:xfrm>
          <a:prstGeom prst="rect">
            <a:avLst/>
          </a:prstGeom>
          <a:noFill/>
          <a:ln>
            <a:noFill/>
          </a:ln>
        </p:spPr>
      </p:pic>
      <p:sp>
        <p:nvSpPr>
          <p:cNvPr id="553" name="Google Shape;553;p79"/>
          <p:cNvSpPr/>
          <p:nvPr/>
        </p:nvSpPr>
        <p:spPr>
          <a:xfrm rot="-5400000">
            <a:off x="3799868" y="-1534136"/>
            <a:ext cx="4592270" cy="12192001"/>
          </a:xfrm>
          <a:prstGeom prst="rect">
            <a:avLst/>
          </a:prstGeom>
          <a:gradFill>
            <a:gsLst>
              <a:gs pos="0">
                <a:srgbClr val="FFFFFF">
                  <a:alpha val="0"/>
                </a:srgbClr>
              </a:gs>
              <a:gs pos="21000">
                <a:srgbClr val="FFFFFF">
                  <a:alpha val="29803"/>
                </a:srgbClr>
              </a:gs>
              <a:gs pos="35000">
                <a:srgbClr val="FFFFFF">
                  <a:alpha val="45882"/>
                </a:srgbClr>
              </a:gs>
              <a:gs pos="100000">
                <a:srgbClr val="FFFFFF">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4" name="Google Shape;554;p79"/>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600"/>
              <a:buFont typeface="Calibri"/>
              <a:buNone/>
            </a:pPr>
            <a:r>
              <a:rPr lang="en-US" sz="5600"/>
              <a:t>                      </a:t>
            </a:r>
            <a:br>
              <a:rPr lang="en-US" sz="5600"/>
            </a:br>
            <a:r>
              <a:rPr lang="en-US" sz="5600"/>
              <a:t>                         Start the FAFSA</a:t>
            </a:r>
            <a:endParaRPr/>
          </a:p>
        </p:txBody>
      </p:sp>
      <p:sp>
        <p:nvSpPr>
          <p:cNvPr id="555" name="Google Shape;555;p79"/>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p8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1" name="Google Shape;561;p80"/>
          <p:cNvSpPr/>
          <p:nvPr/>
        </p:nvSpPr>
        <p:spPr>
          <a:xfrm>
            <a:off x="558209" y="438860"/>
            <a:ext cx="11167447" cy="5752769"/>
          </a:xfrm>
          <a:prstGeom prst="rect">
            <a:avLst/>
          </a:prstGeom>
          <a:solidFill>
            <a:schemeClr val="lt1"/>
          </a:solidFill>
          <a:ln w="12700" cap="flat" cmpd="sng">
            <a:solidFill>
              <a:srgbClr val="D5D5D5"/>
            </a:solidFill>
            <a:prstDash val="solid"/>
            <a:miter lim="800000"/>
            <a:headEnd type="none" w="sm" len="sm"/>
            <a:tailEnd type="none" w="sm" len="sm"/>
          </a:ln>
          <a:effectLst>
            <a:outerShdw blurRad="50800" dist="38100" dir="2700000" algn="tl" rotWithShape="0">
              <a:srgbClr val="71A6F4">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2" name="Google Shape;562;p80"/>
          <p:cNvSpPr/>
          <p:nvPr/>
        </p:nvSpPr>
        <p:spPr>
          <a:xfrm rot="10800000">
            <a:off x="484065" y="2720883"/>
            <a:ext cx="148286" cy="118872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63" name="Google Shape;563;p80" descr="A screenshot of a cell phone&#10;&#10;Description automatically generated"/>
          <p:cNvPicPr preferRelativeResize="0"/>
          <p:nvPr/>
        </p:nvPicPr>
        <p:blipFill rotWithShape="1">
          <a:blip r:embed="rId3">
            <a:alphaModFix/>
          </a:blip>
          <a:srcRect t="5582" r="2" b="23061"/>
          <a:stretch/>
        </p:blipFill>
        <p:spPr>
          <a:xfrm>
            <a:off x="879631" y="714828"/>
            <a:ext cx="10524601" cy="520083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
        <p:cNvGrpSpPr/>
        <p:nvPr/>
      </p:nvGrpSpPr>
      <p:grpSpPr>
        <a:xfrm>
          <a:off x="0" y="0"/>
          <a:ext cx="0" cy="0"/>
          <a:chOff x="0" y="0"/>
          <a:chExt cx="0" cy="0"/>
        </a:xfrm>
      </p:grpSpPr>
      <p:sp>
        <p:nvSpPr>
          <p:cNvPr id="347" name="Google Shape;347;p54"/>
          <p:cNvSpPr txBox="1">
            <a:spLocks noGrp="1"/>
          </p:cNvSpPr>
          <p:nvPr>
            <p:ph type="ctrTitle"/>
          </p:nvPr>
        </p:nvSpPr>
        <p:spPr>
          <a:xfrm>
            <a:off x="1524000" y="868475"/>
            <a:ext cx="9144000" cy="988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Goals of the Workshop</a:t>
            </a:r>
            <a:endParaRPr/>
          </a:p>
        </p:txBody>
      </p:sp>
      <p:sp>
        <p:nvSpPr>
          <p:cNvPr id="348" name="Google Shape;348;p54"/>
          <p:cNvSpPr txBox="1">
            <a:spLocks noGrp="1"/>
          </p:cNvSpPr>
          <p:nvPr>
            <p:ph type="subTitle" idx="1"/>
          </p:nvPr>
        </p:nvSpPr>
        <p:spPr>
          <a:xfrm>
            <a:off x="284500" y="1931625"/>
            <a:ext cx="11410200" cy="3326100"/>
          </a:xfrm>
          <a:prstGeom prst="rect">
            <a:avLst/>
          </a:prstGeom>
          <a:noFill/>
          <a:ln>
            <a:noFill/>
          </a:ln>
        </p:spPr>
        <p:txBody>
          <a:bodyPr spcFirstLastPara="1" wrap="square" lIns="91425" tIns="45700" rIns="91425" bIns="45700" anchor="t" anchorCtr="0">
            <a:noAutofit/>
          </a:bodyPr>
          <a:lstStyle/>
          <a:p>
            <a:pPr marL="457200" lvl="0" indent="-495300" algn="l" rtl="0">
              <a:lnSpc>
                <a:spcPct val="90000"/>
              </a:lnSpc>
              <a:spcBef>
                <a:spcPts val="0"/>
              </a:spcBef>
              <a:spcAft>
                <a:spcPts val="0"/>
              </a:spcAft>
              <a:buSzPts val="4200"/>
              <a:buChar char="❏"/>
            </a:pPr>
            <a:r>
              <a:rPr lang="en-US" sz="4200" dirty="0"/>
              <a:t>Understand the </a:t>
            </a:r>
            <a:r>
              <a:rPr lang="en-US" sz="4200" dirty="0" smtClean="0"/>
              <a:t>types </a:t>
            </a:r>
            <a:r>
              <a:rPr lang="en-US" sz="4200" dirty="0"/>
              <a:t>of Financial Aid to pay for college</a:t>
            </a:r>
            <a:endParaRPr sz="4200" dirty="0"/>
          </a:p>
          <a:p>
            <a:pPr marL="457200" lvl="0" indent="-495300" algn="l" rtl="0">
              <a:lnSpc>
                <a:spcPct val="90000"/>
              </a:lnSpc>
              <a:spcBef>
                <a:spcPts val="0"/>
              </a:spcBef>
              <a:spcAft>
                <a:spcPts val="0"/>
              </a:spcAft>
              <a:buSzPts val="4200"/>
              <a:buChar char="❏"/>
            </a:pPr>
            <a:r>
              <a:rPr lang="en-US" sz="4200" dirty="0"/>
              <a:t>Understand why the FAFSA is important</a:t>
            </a:r>
            <a:endParaRPr sz="4200" dirty="0"/>
          </a:p>
          <a:p>
            <a:pPr marL="457200" lvl="0" indent="-495300" algn="l" rtl="0">
              <a:lnSpc>
                <a:spcPct val="90000"/>
              </a:lnSpc>
              <a:spcBef>
                <a:spcPts val="0"/>
              </a:spcBef>
              <a:spcAft>
                <a:spcPts val="0"/>
              </a:spcAft>
              <a:buSzPts val="4200"/>
              <a:buChar char="❏"/>
            </a:pPr>
            <a:r>
              <a:rPr lang="en-US" sz="4200" dirty="0" smtClean="0"/>
              <a:t>Understand </a:t>
            </a:r>
            <a:r>
              <a:rPr lang="en-US" sz="4200" dirty="0"/>
              <a:t>tips and tools for </a:t>
            </a:r>
            <a:r>
              <a:rPr lang="en-US" sz="4200" dirty="0" smtClean="0"/>
              <a:t>successfully </a:t>
            </a:r>
            <a:r>
              <a:rPr lang="en-US" sz="4200" dirty="0"/>
              <a:t>completing the FAFSA</a:t>
            </a:r>
            <a:endParaRPr sz="4200" dirty="0"/>
          </a:p>
          <a:p>
            <a:pPr marL="457200" lvl="0" indent="-495300" algn="l" rtl="0">
              <a:lnSpc>
                <a:spcPct val="90000"/>
              </a:lnSpc>
              <a:spcBef>
                <a:spcPts val="0"/>
              </a:spcBef>
              <a:spcAft>
                <a:spcPts val="0"/>
              </a:spcAft>
              <a:buSzPts val="4200"/>
              <a:buChar char="❏"/>
            </a:pPr>
            <a:r>
              <a:rPr lang="en-US" sz="4200" dirty="0"/>
              <a:t>Understand the role of the College Financial Aid Office</a:t>
            </a:r>
            <a:endParaRPr sz="4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1"/>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0" name="Google Shape;570;p81"/>
          <p:cNvSpPr/>
          <p:nvPr/>
        </p:nvSpPr>
        <p:spPr>
          <a:xfrm>
            <a:off x="1903615" y="221673"/>
            <a:ext cx="8384770" cy="1332634"/>
          </a:xfrm>
          <a:prstGeom prst="rect">
            <a:avLst/>
          </a:prstGeom>
          <a:gradFill>
            <a:gsLst>
              <a:gs pos="0">
                <a:schemeClr val="lt1"/>
              </a:gs>
              <a:gs pos="50000">
                <a:srgbClr val="FAFAFA"/>
              </a:gs>
              <a:gs pos="100000">
                <a:srgbClr val="CECECE"/>
              </a:gs>
            </a:gsLst>
            <a:lin ang="5400000" scaled="0"/>
          </a:gradFill>
          <a:ln w="12700" cap="flat" cmpd="sng">
            <a:solidFill>
              <a:srgbClr val="E1E1E1"/>
            </a:solidFill>
            <a:prstDash val="solid"/>
            <a:miter lim="800000"/>
            <a:headEnd type="none" w="sm" len="sm"/>
            <a:tailEnd type="none" w="sm" len="sm"/>
          </a:ln>
          <a:effectLst>
            <a:outerShdw blurRad="50800" dist="38100" dir="2700000" algn="tl" rotWithShape="0">
              <a:srgbClr val="71A6F4">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1" name="Google Shape;571;p81"/>
          <p:cNvSpPr txBox="1">
            <a:spLocks noGrp="1"/>
          </p:cNvSpPr>
          <p:nvPr>
            <p:ph type="title"/>
          </p:nvPr>
        </p:nvSpPr>
        <p:spPr>
          <a:xfrm>
            <a:off x="2103120" y="310896"/>
            <a:ext cx="7982712" cy="8686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Logging in</a:t>
            </a:r>
            <a:endParaRPr/>
          </a:p>
        </p:txBody>
      </p:sp>
      <p:sp>
        <p:nvSpPr>
          <p:cNvPr id="572" name="Google Shape;572;p81"/>
          <p:cNvSpPr/>
          <p:nvPr/>
        </p:nvSpPr>
        <p:spPr>
          <a:xfrm>
            <a:off x="2483110" y="1211407"/>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pic>
        <p:nvPicPr>
          <p:cNvPr id="573" name="Google Shape;573;p81"/>
          <p:cNvPicPr preferRelativeResize="0"/>
          <p:nvPr/>
        </p:nvPicPr>
        <p:blipFill rotWithShape="1">
          <a:blip r:embed="rId3">
            <a:alphaModFix/>
          </a:blip>
          <a:srcRect/>
          <a:stretch/>
        </p:blipFill>
        <p:spPr>
          <a:xfrm>
            <a:off x="231616" y="2667226"/>
            <a:ext cx="5400700" cy="2873306"/>
          </a:xfrm>
          <a:prstGeom prst="rect">
            <a:avLst/>
          </a:prstGeom>
          <a:noFill/>
          <a:ln>
            <a:noFill/>
          </a:ln>
        </p:spPr>
      </p:pic>
      <p:pic>
        <p:nvPicPr>
          <p:cNvPr id="574" name="Google Shape;574;p81"/>
          <p:cNvPicPr preferRelativeResize="0"/>
          <p:nvPr/>
        </p:nvPicPr>
        <p:blipFill rotWithShape="1">
          <a:blip r:embed="rId4">
            <a:alphaModFix/>
          </a:blip>
          <a:srcRect/>
          <a:stretch/>
        </p:blipFill>
        <p:spPr>
          <a:xfrm>
            <a:off x="6247332" y="2498354"/>
            <a:ext cx="5813718" cy="3141371"/>
          </a:xfrm>
          <a:prstGeom prst="rect">
            <a:avLst/>
          </a:prstGeom>
          <a:noFill/>
          <a:ln>
            <a:noFill/>
          </a:ln>
        </p:spPr>
      </p:pic>
      <p:sp>
        <p:nvSpPr>
          <p:cNvPr id="575" name="Google Shape;575;p81"/>
          <p:cNvSpPr/>
          <p:nvPr/>
        </p:nvSpPr>
        <p:spPr>
          <a:xfrm>
            <a:off x="5702353" y="3792387"/>
            <a:ext cx="484632" cy="484632"/>
          </a:xfrm>
          <a:prstGeom prst="chevron">
            <a:avLst>
              <a:gd name="adj" fmla="val 50000"/>
            </a:avLst>
          </a:prstGeom>
          <a:solidFill>
            <a:schemeClr val="accent1"/>
          </a:solidFill>
          <a:ln w="12700" cap="flat" cmpd="sng">
            <a:solidFill>
              <a:srgbClr val="0A3F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2"/>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2" name="Google Shape;582;p82"/>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a:t>Built in Assistance</a:t>
            </a:r>
            <a:endParaRPr/>
          </a:p>
        </p:txBody>
      </p:sp>
      <p:sp>
        <p:nvSpPr>
          <p:cNvPr id="583" name="Google Shape;583;p82"/>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84" name="Google Shape;584;p82"/>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585" name="Google Shape;585;p82"/>
          <p:cNvPicPr preferRelativeResize="0">
            <a:picLocks noGrp="1"/>
          </p:cNvPicPr>
          <p:nvPr>
            <p:ph type="body" idx="1"/>
          </p:nvPr>
        </p:nvPicPr>
        <p:blipFill rotWithShape="1">
          <a:blip r:embed="rId3">
            <a:alphaModFix/>
          </a:blip>
          <a:srcRect/>
          <a:stretch/>
        </p:blipFill>
        <p:spPr>
          <a:xfrm>
            <a:off x="4868487" y="615162"/>
            <a:ext cx="7323513" cy="562768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3"/>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1" name="Google Shape;591;p83"/>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a:t>Demographic Info</a:t>
            </a:r>
            <a:endParaRPr/>
          </a:p>
        </p:txBody>
      </p:sp>
      <p:sp>
        <p:nvSpPr>
          <p:cNvPr id="592" name="Google Shape;592;p83"/>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93" name="Google Shape;593;p83"/>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594" name="Google Shape;594;p83"/>
          <p:cNvPicPr preferRelativeResize="0">
            <a:picLocks noGrp="1"/>
          </p:cNvPicPr>
          <p:nvPr>
            <p:ph type="body" idx="1"/>
          </p:nvPr>
        </p:nvPicPr>
        <p:blipFill rotWithShape="1">
          <a:blip r:embed="rId3">
            <a:alphaModFix/>
          </a:blip>
          <a:srcRect r="1" b="11741"/>
          <a:stretch/>
        </p:blipFill>
        <p:spPr>
          <a:xfrm>
            <a:off x="4868487" y="10"/>
            <a:ext cx="7323513" cy="685799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4"/>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0" name="Google Shape;600;p84" descr="A group of people playing frisbee in a field&#10;&#10;Description automatically generated"/>
          <p:cNvPicPr preferRelativeResize="0"/>
          <p:nvPr/>
        </p:nvPicPr>
        <p:blipFill rotWithShape="1">
          <a:blip r:embed="rId3">
            <a:alphaModFix/>
          </a:blip>
          <a:srcRect l="6273" t="25348" r="2816"/>
          <a:stretch/>
        </p:blipFill>
        <p:spPr>
          <a:xfrm>
            <a:off x="20" y="10"/>
            <a:ext cx="12191981" cy="6857990"/>
          </a:xfrm>
          <a:prstGeom prst="rect">
            <a:avLst/>
          </a:prstGeom>
          <a:noFill/>
          <a:ln>
            <a:noFill/>
          </a:ln>
        </p:spPr>
      </p:pic>
      <p:sp>
        <p:nvSpPr>
          <p:cNvPr id="601" name="Google Shape;601;p84"/>
          <p:cNvSpPr/>
          <p:nvPr/>
        </p:nvSpPr>
        <p:spPr>
          <a:xfrm rot="-5400000">
            <a:off x="3799868" y="-1534136"/>
            <a:ext cx="4592270" cy="12192001"/>
          </a:xfrm>
          <a:prstGeom prst="rect">
            <a:avLst/>
          </a:prstGeom>
          <a:gradFill>
            <a:gsLst>
              <a:gs pos="0">
                <a:srgbClr val="FFFFFF">
                  <a:alpha val="0"/>
                </a:srgbClr>
              </a:gs>
              <a:gs pos="21000">
                <a:srgbClr val="FFFFFF">
                  <a:alpha val="29803"/>
                </a:srgbClr>
              </a:gs>
              <a:gs pos="35000">
                <a:srgbClr val="FFFFFF">
                  <a:alpha val="45882"/>
                </a:srgbClr>
              </a:gs>
              <a:gs pos="100000">
                <a:srgbClr val="FFFFFF">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2" name="Google Shape;602;p84"/>
          <p:cNvSpPr txBox="1">
            <a:spLocks noGrp="1"/>
          </p:cNvSpPr>
          <p:nvPr>
            <p:ph type="ctr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Calibri"/>
              <a:buNone/>
            </a:pPr>
            <a:r>
              <a:rPr lang="en-US" sz="6600"/>
              <a:t>Pick Georgia State</a:t>
            </a:r>
            <a:endParaRPr/>
          </a:p>
        </p:txBody>
      </p:sp>
      <p:sp>
        <p:nvSpPr>
          <p:cNvPr id="603" name="Google Shape;603;p84"/>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4" name="Google Shape;604;p84"/>
          <p:cNvSpPr txBox="1">
            <a:spLocks noGrp="1"/>
          </p:cNvSpPr>
          <p:nvPr>
            <p:ph type="subTitle"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a:t>School Code: 001574</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5"/>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1" name="Google Shape;611;p85"/>
          <p:cNvSpPr/>
          <p:nvPr/>
        </p:nvSpPr>
        <p:spPr>
          <a:xfrm>
            <a:off x="1903615" y="4638503"/>
            <a:ext cx="8384770" cy="1332634"/>
          </a:xfrm>
          <a:prstGeom prst="rect">
            <a:avLst/>
          </a:prstGeom>
          <a:gradFill>
            <a:gsLst>
              <a:gs pos="0">
                <a:schemeClr val="lt1"/>
              </a:gs>
              <a:gs pos="50000">
                <a:srgbClr val="FAFAFA"/>
              </a:gs>
              <a:gs pos="100000">
                <a:srgbClr val="CECECE"/>
              </a:gs>
            </a:gsLst>
            <a:lin ang="5400000" scaled="0"/>
          </a:gradFill>
          <a:ln w="12700" cap="flat" cmpd="sng">
            <a:solidFill>
              <a:srgbClr val="DEDEDE"/>
            </a:solidFill>
            <a:prstDash val="solid"/>
            <a:miter lim="800000"/>
            <a:headEnd type="none" w="sm" len="sm"/>
            <a:tailEnd type="none" w="sm" len="sm"/>
          </a:ln>
          <a:effectLst>
            <a:outerShdw blurRad="50800" dist="38100" dir="2700000" algn="tl" rotWithShape="0">
              <a:srgbClr val="71A6F4">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2" name="Google Shape;612;p85"/>
          <p:cNvSpPr txBox="1">
            <a:spLocks noGrp="1"/>
          </p:cNvSpPr>
          <p:nvPr>
            <p:ph type="title"/>
          </p:nvPr>
        </p:nvSpPr>
        <p:spPr>
          <a:xfrm>
            <a:off x="2103121" y="4727173"/>
            <a:ext cx="7985759" cy="8688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School Selection</a:t>
            </a:r>
            <a:endParaRPr/>
          </a:p>
        </p:txBody>
      </p:sp>
      <p:sp>
        <p:nvSpPr>
          <p:cNvPr id="613" name="Google Shape;613;p85"/>
          <p:cNvSpPr/>
          <p:nvPr/>
        </p:nvSpPr>
        <p:spPr>
          <a:xfrm>
            <a:off x="2483110" y="5628237"/>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venir"/>
              <a:ea typeface="Avenir"/>
              <a:cs typeface="Avenir"/>
              <a:sym typeface="Avenir"/>
            </a:endParaRPr>
          </a:p>
        </p:txBody>
      </p:sp>
      <p:pic>
        <p:nvPicPr>
          <p:cNvPr id="614" name="Google Shape;614;p85"/>
          <p:cNvPicPr preferRelativeResize="0"/>
          <p:nvPr/>
        </p:nvPicPr>
        <p:blipFill rotWithShape="1">
          <a:blip r:embed="rId3">
            <a:alphaModFix/>
          </a:blip>
          <a:srcRect/>
          <a:stretch/>
        </p:blipFill>
        <p:spPr>
          <a:xfrm>
            <a:off x="6400800" y="620728"/>
            <a:ext cx="3887585" cy="3731304"/>
          </a:xfrm>
          <a:prstGeom prst="rect">
            <a:avLst/>
          </a:prstGeom>
          <a:noFill/>
          <a:ln>
            <a:noFill/>
          </a:ln>
        </p:spPr>
      </p:pic>
      <p:pic>
        <p:nvPicPr>
          <p:cNvPr id="615" name="Google Shape;615;p85"/>
          <p:cNvPicPr preferRelativeResize="0"/>
          <p:nvPr/>
        </p:nvPicPr>
        <p:blipFill rotWithShape="1">
          <a:blip r:embed="rId4">
            <a:alphaModFix/>
          </a:blip>
          <a:srcRect/>
          <a:stretch/>
        </p:blipFill>
        <p:spPr>
          <a:xfrm>
            <a:off x="1903615" y="620728"/>
            <a:ext cx="3775732" cy="3731304"/>
          </a:xfrm>
          <a:prstGeom prst="rect">
            <a:avLst/>
          </a:prstGeom>
          <a:noFill/>
          <a:ln>
            <a:noFill/>
          </a:ln>
        </p:spPr>
      </p:pic>
      <p:sp>
        <p:nvSpPr>
          <p:cNvPr id="616" name="Google Shape;616;p85"/>
          <p:cNvSpPr/>
          <p:nvPr/>
        </p:nvSpPr>
        <p:spPr>
          <a:xfrm>
            <a:off x="5679346" y="2625755"/>
            <a:ext cx="721454" cy="369116"/>
          </a:xfrm>
          <a:prstGeom prst="leftRightArrow">
            <a:avLst>
              <a:gd name="adj1" fmla="val 50000"/>
              <a:gd name="adj2" fmla="val 50000"/>
            </a:avLst>
          </a:prstGeom>
          <a:solidFill>
            <a:schemeClr val="accent1"/>
          </a:solidFill>
          <a:ln w="12700" cap="flat" cmpd="sng">
            <a:solidFill>
              <a:srgbClr val="0A3F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6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6"/>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3" name="Google Shape;623;p86"/>
          <p:cNvSpPr/>
          <p:nvPr/>
        </p:nvSpPr>
        <p:spPr>
          <a:xfrm>
            <a:off x="1903615" y="4638503"/>
            <a:ext cx="8384770" cy="1332634"/>
          </a:xfrm>
          <a:prstGeom prst="rect">
            <a:avLst/>
          </a:prstGeom>
          <a:gradFill>
            <a:gsLst>
              <a:gs pos="0">
                <a:schemeClr val="lt1"/>
              </a:gs>
              <a:gs pos="50000">
                <a:srgbClr val="FAFAFA"/>
              </a:gs>
              <a:gs pos="100000">
                <a:srgbClr val="CECECE"/>
              </a:gs>
            </a:gsLst>
            <a:lin ang="5400000" scaled="0"/>
          </a:gradFill>
          <a:ln w="12700" cap="flat" cmpd="sng">
            <a:solidFill>
              <a:srgbClr val="DEDEDE"/>
            </a:solidFill>
            <a:prstDash val="solid"/>
            <a:miter lim="800000"/>
            <a:headEnd type="none" w="sm" len="sm"/>
            <a:tailEnd type="none" w="sm" len="sm"/>
          </a:ln>
          <a:effectLst>
            <a:outerShdw blurRad="50800" dist="38100" dir="2700000" algn="tl" rotWithShape="0">
              <a:srgbClr val="71A6F4">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624;p86"/>
          <p:cNvSpPr txBox="1">
            <a:spLocks noGrp="1"/>
          </p:cNvSpPr>
          <p:nvPr>
            <p:ph type="title"/>
          </p:nvPr>
        </p:nvSpPr>
        <p:spPr>
          <a:xfrm>
            <a:off x="2103121" y="4727173"/>
            <a:ext cx="7985759" cy="8688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School Selection</a:t>
            </a:r>
            <a:endParaRPr/>
          </a:p>
        </p:txBody>
      </p:sp>
      <p:sp>
        <p:nvSpPr>
          <p:cNvPr id="625" name="Google Shape;625;p86"/>
          <p:cNvSpPr/>
          <p:nvPr/>
        </p:nvSpPr>
        <p:spPr>
          <a:xfrm>
            <a:off x="2483110" y="5628237"/>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venir"/>
              <a:ea typeface="Avenir"/>
              <a:cs typeface="Avenir"/>
              <a:sym typeface="Avenir"/>
            </a:endParaRPr>
          </a:p>
        </p:txBody>
      </p:sp>
      <p:pic>
        <p:nvPicPr>
          <p:cNvPr id="626" name="Google Shape;626;p86"/>
          <p:cNvPicPr preferRelativeResize="0"/>
          <p:nvPr/>
        </p:nvPicPr>
        <p:blipFill rotWithShape="1">
          <a:blip r:embed="rId3">
            <a:alphaModFix/>
          </a:blip>
          <a:srcRect/>
          <a:stretch/>
        </p:blipFill>
        <p:spPr>
          <a:xfrm>
            <a:off x="1903615" y="620058"/>
            <a:ext cx="3703320" cy="3675545"/>
          </a:xfrm>
          <a:prstGeom prst="rect">
            <a:avLst/>
          </a:prstGeom>
          <a:noFill/>
          <a:ln>
            <a:noFill/>
          </a:ln>
        </p:spPr>
      </p:pic>
      <p:pic>
        <p:nvPicPr>
          <p:cNvPr id="627" name="Google Shape;627;p86"/>
          <p:cNvPicPr preferRelativeResize="0"/>
          <p:nvPr/>
        </p:nvPicPr>
        <p:blipFill rotWithShape="1">
          <a:blip r:embed="rId4">
            <a:alphaModFix/>
          </a:blip>
          <a:srcRect/>
          <a:stretch/>
        </p:blipFill>
        <p:spPr>
          <a:xfrm>
            <a:off x="6095999" y="543963"/>
            <a:ext cx="4192385" cy="3751640"/>
          </a:xfrm>
          <a:prstGeom prst="rect">
            <a:avLst/>
          </a:prstGeom>
          <a:noFill/>
          <a:ln>
            <a:noFill/>
          </a:ln>
        </p:spPr>
      </p:pic>
      <p:sp>
        <p:nvSpPr>
          <p:cNvPr id="628" name="Google Shape;628;p86"/>
          <p:cNvSpPr/>
          <p:nvPr/>
        </p:nvSpPr>
        <p:spPr>
          <a:xfrm>
            <a:off x="5606935" y="2177467"/>
            <a:ext cx="484632" cy="484632"/>
          </a:xfrm>
          <a:prstGeom prst="chevron">
            <a:avLst>
              <a:gd name="adj" fmla="val 50000"/>
            </a:avLst>
          </a:prstGeom>
          <a:solidFill>
            <a:schemeClr val="accent1"/>
          </a:solidFill>
          <a:ln w="12700" cap="flat" cmpd="sng">
            <a:solidFill>
              <a:srgbClr val="0A3F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7"/>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34" name="Google Shape;634;p87"/>
          <p:cNvPicPr preferRelativeResize="0"/>
          <p:nvPr/>
        </p:nvPicPr>
        <p:blipFill rotWithShape="1">
          <a:blip r:embed="rId3">
            <a:alphaModFix/>
          </a:blip>
          <a:srcRect/>
          <a:stretch/>
        </p:blipFill>
        <p:spPr>
          <a:xfrm>
            <a:off x="20" y="174088"/>
            <a:ext cx="12191981" cy="6509834"/>
          </a:xfrm>
          <a:prstGeom prst="rect">
            <a:avLst/>
          </a:prstGeom>
          <a:noFill/>
          <a:ln>
            <a:noFill/>
          </a:ln>
        </p:spPr>
      </p:pic>
      <p:sp>
        <p:nvSpPr>
          <p:cNvPr id="635" name="Google Shape;635;p87"/>
          <p:cNvSpPr/>
          <p:nvPr/>
        </p:nvSpPr>
        <p:spPr>
          <a:xfrm rot="-5400000">
            <a:off x="3799868" y="-1534136"/>
            <a:ext cx="4592270" cy="12192001"/>
          </a:xfrm>
          <a:prstGeom prst="rect">
            <a:avLst/>
          </a:prstGeom>
          <a:gradFill>
            <a:gsLst>
              <a:gs pos="0">
                <a:srgbClr val="FFFFFF">
                  <a:alpha val="0"/>
                </a:srgbClr>
              </a:gs>
              <a:gs pos="21000">
                <a:srgbClr val="FFFFFF">
                  <a:alpha val="29803"/>
                </a:srgbClr>
              </a:gs>
              <a:gs pos="35000">
                <a:srgbClr val="FFFFFF">
                  <a:alpha val="45882"/>
                </a:srgbClr>
              </a:gs>
              <a:gs pos="100000">
                <a:srgbClr val="FFFFFF">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6" name="Google Shape;636;p87"/>
          <p:cNvSpPr txBox="1">
            <a:spLocks noGrp="1"/>
          </p:cNvSpPr>
          <p:nvPr>
            <p:ph type="ctr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Calibri"/>
              <a:buNone/>
            </a:pPr>
            <a:r>
              <a:rPr lang="en-US" sz="6600"/>
              <a:t>Dependency Status</a:t>
            </a:r>
            <a:endParaRPr/>
          </a:p>
        </p:txBody>
      </p:sp>
      <p:sp>
        <p:nvSpPr>
          <p:cNvPr id="637" name="Google Shape;637;p87"/>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8" name="Google Shape;638;p87"/>
          <p:cNvSpPr txBox="1">
            <a:spLocks noGrp="1"/>
          </p:cNvSpPr>
          <p:nvPr>
            <p:ph type="subTitle"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a:t>Household and Parental Information</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8"/>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5" name="Google Shape;645;p88"/>
          <p:cNvSpPr/>
          <p:nvPr/>
        </p:nvSpPr>
        <p:spPr>
          <a:xfrm>
            <a:off x="1903615" y="221673"/>
            <a:ext cx="8384770" cy="1332634"/>
          </a:xfrm>
          <a:prstGeom prst="rect">
            <a:avLst/>
          </a:prstGeom>
          <a:gradFill>
            <a:gsLst>
              <a:gs pos="0">
                <a:schemeClr val="lt1"/>
              </a:gs>
              <a:gs pos="50000">
                <a:srgbClr val="FAFAFA"/>
              </a:gs>
              <a:gs pos="100000">
                <a:srgbClr val="CECECE"/>
              </a:gs>
            </a:gsLst>
            <a:lin ang="5400000" scaled="0"/>
          </a:gradFill>
          <a:ln w="12700" cap="flat" cmpd="sng">
            <a:solidFill>
              <a:srgbClr val="DEDEDE"/>
            </a:solidFill>
            <a:prstDash val="solid"/>
            <a:miter lim="800000"/>
            <a:headEnd type="none" w="sm" len="sm"/>
            <a:tailEnd type="none" w="sm" len="sm"/>
          </a:ln>
          <a:effectLst>
            <a:outerShdw blurRad="50800" dist="38100" dir="2700000" algn="tl" rotWithShape="0">
              <a:srgbClr val="71A6F4">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6" name="Google Shape;646;p88"/>
          <p:cNvSpPr txBox="1">
            <a:spLocks noGrp="1"/>
          </p:cNvSpPr>
          <p:nvPr>
            <p:ph type="title"/>
          </p:nvPr>
        </p:nvSpPr>
        <p:spPr>
          <a:xfrm>
            <a:off x="2103121" y="310343"/>
            <a:ext cx="7985759" cy="8688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Household Information</a:t>
            </a:r>
            <a:endParaRPr/>
          </a:p>
        </p:txBody>
      </p:sp>
      <p:sp>
        <p:nvSpPr>
          <p:cNvPr id="647" name="Google Shape;647;p88"/>
          <p:cNvSpPr/>
          <p:nvPr/>
        </p:nvSpPr>
        <p:spPr>
          <a:xfrm>
            <a:off x="2483110" y="1211407"/>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pic>
        <p:nvPicPr>
          <p:cNvPr id="648" name="Google Shape;648;p88" descr="A screenshot of a cell phone&#10;&#10;Description automatically generated"/>
          <p:cNvPicPr preferRelativeResize="0"/>
          <p:nvPr/>
        </p:nvPicPr>
        <p:blipFill rotWithShape="1">
          <a:blip r:embed="rId3">
            <a:alphaModFix/>
          </a:blip>
          <a:srcRect/>
          <a:stretch/>
        </p:blipFill>
        <p:spPr>
          <a:xfrm>
            <a:off x="3141594" y="1983532"/>
            <a:ext cx="5908811" cy="4564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9"/>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5" name="Google Shape;655;p89"/>
          <p:cNvSpPr/>
          <p:nvPr/>
        </p:nvSpPr>
        <p:spPr>
          <a:xfrm>
            <a:off x="1903615" y="221673"/>
            <a:ext cx="8384770" cy="1332634"/>
          </a:xfrm>
          <a:prstGeom prst="rect">
            <a:avLst/>
          </a:prstGeom>
          <a:gradFill>
            <a:gsLst>
              <a:gs pos="0">
                <a:schemeClr val="lt1"/>
              </a:gs>
              <a:gs pos="50000">
                <a:srgbClr val="FAFAFA"/>
              </a:gs>
              <a:gs pos="100000">
                <a:srgbClr val="CECECE"/>
              </a:gs>
            </a:gsLst>
            <a:lin ang="5400000" scaled="0"/>
          </a:gradFill>
          <a:ln w="12700" cap="flat" cmpd="sng">
            <a:solidFill>
              <a:srgbClr val="DEDEDE"/>
            </a:solidFill>
            <a:prstDash val="solid"/>
            <a:miter lim="800000"/>
            <a:headEnd type="none" w="sm" len="sm"/>
            <a:tailEnd type="none" w="sm" len="sm"/>
          </a:ln>
          <a:effectLst>
            <a:outerShdw blurRad="50800" dist="38100" dir="2700000" algn="tl" rotWithShape="0">
              <a:srgbClr val="71A6F4">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6" name="Google Shape;656;p89"/>
          <p:cNvSpPr txBox="1">
            <a:spLocks noGrp="1"/>
          </p:cNvSpPr>
          <p:nvPr>
            <p:ph type="title"/>
          </p:nvPr>
        </p:nvSpPr>
        <p:spPr>
          <a:xfrm>
            <a:off x="2103121" y="310343"/>
            <a:ext cx="7985759" cy="8688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Household Information</a:t>
            </a:r>
            <a:endParaRPr/>
          </a:p>
        </p:txBody>
      </p:sp>
      <p:sp>
        <p:nvSpPr>
          <p:cNvPr id="657" name="Google Shape;657;p89"/>
          <p:cNvSpPr/>
          <p:nvPr/>
        </p:nvSpPr>
        <p:spPr>
          <a:xfrm>
            <a:off x="2483110" y="1211407"/>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pic>
        <p:nvPicPr>
          <p:cNvPr id="658" name="Google Shape;658;p89" descr="A screenshot of a cell phone&#10;&#10;Description automatically generated"/>
          <p:cNvPicPr preferRelativeResize="0"/>
          <p:nvPr/>
        </p:nvPicPr>
        <p:blipFill rotWithShape="1">
          <a:blip r:embed="rId3">
            <a:alphaModFix/>
          </a:blip>
          <a:srcRect/>
          <a:stretch/>
        </p:blipFill>
        <p:spPr>
          <a:xfrm>
            <a:off x="298436" y="2228573"/>
            <a:ext cx="5233669" cy="3641404"/>
          </a:xfrm>
          <a:prstGeom prst="rect">
            <a:avLst/>
          </a:prstGeom>
          <a:noFill/>
          <a:ln>
            <a:noFill/>
          </a:ln>
        </p:spPr>
      </p:pic>
      <p:pic>
        <p:nvPicPr>
          <p:cNvPr id="659" name="Google Shape;659;p89"/>
          <p:cNvPicPr preferRelativeResize="0"/>
          <p:nvPr/>
        </p:nvPicPr>
        <p:blipFill rotWithShape="1">
          <a:blip r:embed="rId4">
            <a:alphaModFix/>
          </a:blip>
          <a:srcRect/>
          <a:stretch/>
        </p:blipFill>
        <p:spPr>
          <a:xfrm>
            <a:off x="6476300" y="2228573"/>
            <a:ext cx="5394121" cy="3641404"/>
          </a:xfrm>
          <a:prstGeom prst="rect">
            <a:avLst/>
          </a:prstGeom>
          <a:noFill/>
          <a:ln>
            <a:noFill/>
          </a:ln>
        </p:spPr>
      </p:pic>
      <p:sp>
        <p:nvSpPr>
          <p:cNvPr id="660" name="Google Shape;660;p89"/>
          <p:cNvSpPr/>
          <p:nvPr/>
        </p:nvSpPr>
        <p:spPr>
          <a:xfrm>
            <a:off x="5853684" y="3650655"/>
            <a:ext cx="484632" cy="484632"/>
          </a:xfrm>
          <a:prstGeom prst="chevron">
            <a:avLst>
              <a:gd name="adj" fmla="val 50000"/>
            </a:avLst>
          </a:prstGeom>
          <a:solidFill>
            <a:schemeClr val="accent1"/>
          </a:solidFill>
          <a:ln w="12700" cap="flat" cmpd="sng">
            <a:solidFill>
              <a:srgbClr val="0A3F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4"/>
        <p:cNvGrpSpPr/>
        <p:nvPr/>
      </p:nvGrpSpPr>
      <p:grpSpPr>
        <a:xfrm>
          <a:off x="0" y="0"/>
          <a:ext cx="0" cy="0"/>
          <a:chOff x="0" y="0"/>
          <a:chExt cx="0" cy="0"/>
        </a:xfrm>
      </p:grpSpPr>
      <p:sp>
        <p:nvSpPr>
          <p:cNvPr id="665" name="Google Shape;665;p9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66" name="Google Shape;666;p90" descr="A picture containing person, indoor, boy, young&#10;&#10;Description automatically generated"/>
          <p:cNvPicPr preferRelativeResize="0"/>
          <p:nvPr/>
        </p:nvPicPr>
        <p:blipFill rotWithShape="1">
          <a:blip r:embed="rId3">
            <a:alphaModFix/>
          </a:blip>
          <a:srcRect r="4440"/>
          <a:stretch/>
        </p:blipFill>
        <p:spPr>
          <a:xfrm>
            <a:off x="7817583" y="10"/>
            <a:ext cx="4374417" cy="6857990"/>
          </a:xfrm>
          <a:custGeom>
            <a:avLst/>
            <a:gdLst/>
            <a:ahLst/>
            <a:cxnLst/>
            <a:rect l="l" t="t" r="r" b="b"/>
            <a:pathLst>
              <a:path w="4374417" h="6858000" extrusionOk="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a:noFill/>
          <a:ln>
            <a:noFill/>
          </a:ln>
        </p:spPr>
      </p:pic>
      <p:pic>
        <p:nvPicPr>
          <p:cNvPr id="667" name="Google Shape;667;p90" descr="A group of people looking at a computer&#10;&#10;Description automatically generated"/>
          <p:cNvPicPr preferRelativeResize="0"/>
          <p:nvPr/>
        </p:nvPicPr>
        <p:blipFill rotWithShape="1">
          <a:blip r:embed="rId4">
            <a:alphaModFix/>
          </a:blip>
          <a:srcRect r="2656" b="1"/>
          <a:stretch/>
        </p:blipFill>
        <p:spPr>
          <a:xfrm>
            <a:off x="3572319" y="10"/>
            <a:ext cx="4979304" cy="3401558"/>
          </a:xfrm>
          <a:custGeom>
            <a:avLst/>
            <a:gdLst/>
            <a:ahLst/>
            <a:cxnLst/>
            <a:rect l="l" t="t" r="r" b="b"/>
            <a:pathLst>
              <a:path w="4979304" h="3364992" extrusionOk="0">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668" name="Google Shape;668;p90" descr="A group of people standing in front of a building&#10;&#10;Description automatically generated"/>
          <p:cNvPicPr preferRelativeResize="0"/>
          <p:nvPr/>
        </p:nvPicPr>
        <p:blipFill rotWithShape="1">
          <a:blip r:embed="rId5">
            <a:alphaModFix/>
          </a:blip>
          <a:srcRect l="926" r="2420"/>
          <a:stretch/>
        </p:blipFill>
        <p:spPr>
          <a:xfrm>
            <a:off x="3625358" y="3456432"/>
            <a:ext cx="4925479" cy="3401568"/>
          </a:xfrm>
          <a:custGeom>
            <a:avLst/>
            <a:gdLst/>
            <a:ahLst/>
            <a:cxnLst/>
            <a:rect l="l" t="t" r="r" b="b"/>
            <a:pathLst>
              <a:path w="4925479" h="3364992" extrusionOk="0">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669" name="Google Shape;669;p90"/>
          <p:cNvSpPr/>
          <p:nvPr/>
        </p:nvSpPr>
        <p:spPr>
          <a:xfrm>
            <a:off x="0" y="0"/>
            <a:ext cx="4397136" cy="6858000"/>
          </a:xfrm>
          <a:custGeom>
            <a:avLst/>
            <a:gdLst/>
            <a:ahLst/>
            <a:cxnLst/>
            <a:rect l="l" t="t" r="r" b="b"/>
            <a:pathLst>
              <a:path w="4397136" h="6858000" extrusionOk="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0" name="Google Shape;670;p90"/>
          <p:cNvSpPr/>
          <p:nvPr/>
        </p:nvSpPr>
        <p:spPr>
          <a:xfrm>
            <a:off x="0" y="0"/>
            <a:ext cx="4386504" cy="6858000"/>
          </a:xfrm>
          <a:custGeom>
            <a:avLst/>
            <a:gdLst/>
            <a:ahLst/>
            <a:cxnLst/>
            <a:rect l="l" t="t" r="r" b="b"/>
            <a:pathLst>
              <a:path w="4386504" h="6858000" extrusionOk="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1" name="Google Shape;671;p90"/>
          <p:cNvSpPr txBox="1">
            <a:spLocks noGrp="1"/>
          </p:cNvSpPr>
          <p:nvPr>
            <p:ph type="title"/>
          </p:nvPr>
        </p:nvSpPr>
        <p:spPr>
          <a:xfrm>
            <a:off x="438912" y="1508760"/>
            <a:ext cx="3429000" cy="28986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Parental Information</a:t>
            </a:r>
            <a:endParaRPr/>
          </a:p>
        </p:txBody>
      </p:sp>
      <p:sp>
        <p:nvSpPr>
          <p:cNvPr id="672" name="Google Shape;672;p90"/>
          <p:cNvSpPr/>
          <p:nvPr/>
        </p:nvSpPr>
        <p:spPr>
          <a:xfrm rot="5400000">
            <a:off x="767989"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3" name="Google Shape;673;p90"/>
          <p:cNvSpPr/>
          <p:nvPr/>
        </p:nvSpPr>
        <p:spPr>
          <a:xfrm>
            <a:off x="438912" y="4544568"/>
            <a:ext cx="341496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355" name="Google Shape;355;p55"/>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356" name="Google Shape;356;p55"/>
          <p:cNvPicPr preferRelativeResize="0"/>
          <p:nvPr/>
        </p:nvPicPr>
        <p:blipFill>
          <a:blip r:embed="rId3">
            <a:alphaModFix/>
          </a:blip>
          <a:stretch>
            <a:fillRect/>
          </a:stretch>
        </p:blipFill>
        <p:spPr>
          <a:xfrm>
            <a:off x="1167950" y="916675"/>
            <a:ext cx="10017475" cy="54472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1"/>
          <p:cNvSpPr txBox="1">
            <a:spLocks noGrp="1"/>
          </p:cNvSpPr>
          <p:nvPr>
            <p:ph type="title"/>
          </p:nvPr>
        </p:nvSpPr>
        <p:spPr>
          <a:xfrm>
            <a:off x="8174735" y="640081"/>
            <a:ext cx="3377183" cy="37088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a:t>You might need a parent for this part…</a:t>
            </a:r>
            <a:endParaRPr/>
          </a:p>
        </p:txBody>
      </p:sp>
      <p:pic>
        <p:nvPicPr>
          <p:cNvPr id="679" name="Google Shape;679;p91" descr="A screenshot of a cell phone&#10;&#10;Description automatically generated"/>
          <p:cNvPicPr preferRelativeResize="0"/>
          <p:nvPr/>
        </p:nvPicPr>
        <p:blipFill rotWithShape="1">
          <a:blip r:embed="rId3">
            <a:alphaModFix/>
          </a:blip>
          <a:srcRect l="2520" r="9860" b="-2"/>
          <a:stretch/>
        </p:blipFill>
        <p:spPr>
          <a:xfrm>
            <a:off x="20" y="10"/>
            <a:ext cx="7534636" cy="685799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2"/>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Impact"/>
              <a:ea typeface="Impact"/>
              <a:cs typeface="Impact"/>
              <a:sym typeface="Impact"/>
            </a:endParaRPr>
          </a:p>
        </p:txBody>
      </p:sp>
      <p:sp>
        <p:nvSpPr>
          <p:cNvPr id="686" name="Google Shape;686;p92"/>
          <p:cNvSpPr/>
          <p:nvPr/>
        </p:nvSpPr>
        <p:spPr>
          <a:xfrm rot="-120000">
            <a:off x="815340" y="683404"/>
            <a:ext cx="10561320" cy="5404104"/>
          </a:xfrm>
          <a:prstGeom prst="rect">
            <a:avLst/>
          </a:prstGeom>
          <a:solidFill>
            <a:srgbClr val="FFFFFF"/>
          </a:solidFill>
          <a:ln w="9525" cap="sq" cmpd="thinThick">
            <a:solidFill>
              <a:srgbClr val="DDDDDD"/>
            </a:solidFill>
            <a:prstDash val="solid"/>
            <a:miter lim="800000"/>
            <a:headEnd type="none" w="sm" len="sm"/>
            <a:tailEnd type="none" w="sm" len="sm"/>
          </a:ln>
          <a:effectLst>
            <a:outerShdw blurRad="2667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Impact"/>
              <a:ea typeface="Impact"/>
              <a:cs typeface="Impact"/>
              <a:sym typeface="Impact"/>
            </a:endParaRPr>
          </a:p>
        </p:txBody>
      </p:sp>
      <p:pic>
        <p:nvPicPr>
          <p:cNvPr id="687" name="Google Shape;687;p92" descr="A screenshot of a cell phone&#10;&#10;Description automatically generated"/>
          <p:cNvPicPr preferRelativeResize="0"/>
          <p:nvPr/>
        </p:nvPicPr>
        <p:blipFill rotWithShape="1">
          <a:blip r:embed="rId3">
            <a:alphaModFix/>
          </a:blip>
          <a:srcRect r="5298"/>
          <a:stretch/>
        </p:blipFill>
        <p:spPr>
          <a:xfrm rot="-120000">
            <a:off x="1137837" y="1003258"/>
            <a:ext cx="9916327" cy="4764396"/>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1"/>
        <p:cNvGrpSpPr/>
        <p:nvPr/>
      </p:nvGrpSpPr>
      <p:grpSpPr>
        <a:xfrm>
          <a:off x="0" y="0"/>
          <a:ext cx="0" cy="0"/>
          <a:chOff x="0" y="0"/>
          <a:chExt cx="0" cy="0"/>
        </a:xfrm>
      </p:grpSpPr>
      <p:sp>
        <p:nvSpPr>
          <p:cNvPr id="692" name="Google Shape;692;p9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3" name="Google Shape;693;p93"/>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a:t>Financial Information</a:t>
            </a:r>
            <a:br>
              <a:rPr lang="en-US" sz="3700"/>
            </a:br>
            <a:r>
              <a:rPr lang="en-US" sz="3700"/>
              <a:t/>
            </a:r>
            <a:br>
              <a:rPr lang="en-US" sz="3700"/>
            </a:br>
            <a:r>
              <a:rPr lang="en-US" sz="3700"/>
              <a:t>or….Taxes, taxes, taxes</a:t>
            </a:r>
            <a:endParaRPr/>
          </a:p>
        </p:txBody>
      </p:sp>
      <p:sp>
        <p:nvSpPr>
          <p:cNvPr id="694" name="Google Shape;694;p93"/>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95" name="Google Shape;695;p93"/>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6" name="Google Shape;696;p93" descr="A person standing next to a building&#10;&#10;Description automatically generated"/>
          <p:cNvPicPr preferRelativeResize="0"/>
          <p:nvPr/>
        </p:nvPicPr>
        <p:blipFill rotWithShape="1">
          <a:blip r:embed="rId3">
            <a:alphaModFix/>
          </a:blip>
          <a:srcRect t="2960" r="1" b="1"/>
          <a:stretch/>
        </p:blipFill>
        <p:spPr>
          <a:xfrm>
            <a:off x="4868487" y="10"/>
            <a:ext cx="7323513" cy="685799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94" descr="A screenshot of a cell phone&#10;&#10;Description automatically generated"/>
          <p:cNvPicPr preferRelativeResize="0"/>
          <p:nvPr/>
        </p:nvPicPr>
        <p:blipFill rotWithShape="1">
          <a:blip r:embed="rId3">
            <a:alphaModFix/>
          </a:blip>
          <a:srcRect r="1" b="19230"/>
          <a:stretch/>
        </p:blipFill>
        <p:spPr>
          <a:xfrm>
            <a:off x="643467" y="643467"/>
            <a:ext cx="10905066" cy="5571066"/>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7"/>
        <p:cNvGrpSpPr/>
        <p:nvPr/>
      </p:nvGrpSpPr>
      <p:grpSpPr>
        <a:xfrm>
          <a:off x="0" y="0"/>
          <a:ext cx="0" cy="0"/>
          <a:chOff x="0" y="0"/>
          <a:chExt cx="0" cy="0"/>
        </a:xfrm>
      </p:grpSpPr>
      <p:sp>
        <p:nvSpPr>
          <p:cNvPr id="708" name="Google Shape;708;p9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9" name="Google Shape;709;p95"/>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a:t>Parent Taxes</a:t>
            </a:r>
            <a:endParaRPr/>
          </a:p>
        </p:txBody>
      </p:sp>
      <p:sp>
        <p:nvSpPr>
          <p:cNvPr id="710" name="Google Shape;710;p95"/>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11" name="Google Shape;711;p95"/>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712" name="Google Shape;712;p95" descr="A screenshot of a social media post&#10;&#10;Description automatically generated"/>
          <p:cNvPicPr preferRelativeResize="0"/>
          <p:nvPr/>
        </p:nvPicPr>
        <p:blipFill rotWithShape="1">
          <a:blip r:embed="rId3">
            <a:alphaModFix/>
          </a:blip>
          <a:srcRect t="11507" r="-2" b="-2"/>
          <a:stretch/>
        </p:blipFill>
        <p:spPr>
          <a:xfrm>
            <a:off x="4761331" y="71448"/>
            <a:ext cx="7323513" cy="685799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7"/>
        <p:cNvGrpSpPr/>
        <p:nvPr/>
      </p:nvGrpSpPr>
      <p:grpSpPr>
        <a:xfrm>
          <a:off x="0" y="0"/>
          <a:ext cx="0" cy="0"/>
          <a:chOff x="0" y="0"/>
          <a:chExt cx="0" cy="0"/>
        </a:xfrm>
      </p:grpSpPr>
      <p:sp>
        <p:nvSpPr>
          <p:cNvPr id="718" name="Google Shape;718;p9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9" name="Google Shape;719;p96"/>
          <p:cNvSpPr/>
          <p:nvPr/>
        </p:nvSpPr>
        <p:spPr>
          <a:xfrm>
            <a:off x="558209" y="438860"/>
            <a:ext cx="11167447" cy="5752769"/>
          </a:xfrm>
          <a:prstGeom prst="rect">
            <a:avLst/>
          </a:prstGeom>
          <a:solidFill>
            <a:schemeClr val="lt1"/>
          </a:solidFill>
          <a:ln w="12700" cap="flat" cmpd="sng">
            <a:solidFill>
              <a:srgbClr val="D5D5D5"/>
            </a:solidFill>
            <a:prstDash val="solid"/>
            <a:miter lim="800000"/>
            <a:headEnd type="none" w="sm" len="sm"/>
            <a:tailEnd type="none" w="sm" len="sm"/>
          </a:ln>
          <a:effectLst>
            <a:outerShdw blurRad="50800" dist="38100" dir="2700000" algn="tl" rotWithShape="0">
              <a:srgbClr val="71A6F4">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0" name="Google Shape;720;p96"/>
          <p:cNvSpPr/>
          <p:nvPr/>
        </p:nvSpPr>
        <p:spPr>
          <a:xfrm rot="10800000">
            <a:off x="484065" y="2720883"/>
            <a:ext cx="148286" cy="118872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21" name="Google Shape;721;p96"/>
          <p:cNvPicPr preferRelativeResize="0"/>
          <p:nvPr/>
        </p:nvPicPr>
        <p:blipFill rotWithShape="1">
          <a:blip r:embed="rId3">
            <a:alphaModFix/>
          </a:blip>
          <a:srcRect t="16634" r="2" b="20215"/>
          <a:stretch/>
        </p:blipFill>
        <p:spPr>
          <a:xfrm>
            <a:off x="879631" y="714828"/>
            <a:ext cx="10524601" cy="520083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5"/>
        <p:cNvGrpSpPr/>
        <p:nvPr/>
      </p:nvGrpSpPr>
      <p:grpSpPr>
        <a:xfrm>
          <a:off x="0" y="0"/>
          <a:ext cx="0" cy="0"/>
          <a:chOff x="0" y="0"/>
          <a:chExt cx="0" cy="0"/>
        </a:xfrm>
      </p:grpSpPr>
      <p:sp>
        <p:nvSpPr>
          <p:cNvPr id="726" name="Google Shape;726;p9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7" name="Google Shape;727;p97"/>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a:t>Your Taxes</a:t>
            </a:r>
            <a:endParaRPr/>
          </a:p>
        </p:txBody>
      </p:sp>
      <p:sp>
        <p:nvSpPr>
          <p:cNvPr id="728" name="Google Shape;728;p97"/>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29" name="Google Shape;729;p97"/>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730" name="Google Shape;730;p97"/>
          <p:cNvPicPr preferRelativeResize="0"/>
          <p:nvPr/>
        </p:nvPicPr>
        <p:blipFill rotWithShape="1">
          <a:blip r:embed="rId3">
            <a:alphaModFix/>
          </a:blip>
          <a:srcRect/>
          <a:stretch/>
        </p:blipFill>
        <p:spPr>
          <a:xfrm>
            <a:off x="4868487" y="352445"/>
            <a:ext cx="7323513" cy="6153119"/>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4"/>
        <p:cNvGrpSpPr/>
        <p:nvPr/>
      </p:nvGrpSpPr>
      <p:grpSpPr>
        <a:xfrm>
          <a:off x="0" y="0"/>
          <a:ext cx="0" cy="0"/>
          <a:chOff x="0" y="0"/>
          <a:chExt cx="0" cy="0"/>
        </a:xfrm>
      </p:grpSpPr>
      <p:sp>
        <p:nvSpPr>
          <p:cNvPr id="735" name="Google Shape;735;p9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36" name="Google Shape;736;p98" descr="A group of people standing in front of a crowd posing for the camera&#10;&#10;Description automatically generated"/>
          <p:cNvPicPr preferRelativeResize="0"/>
          <p:nvPr/>
        </p:nvPicPr>
        <p:blipFill rotWithShape="1">
          <a:blip r:embed="rId3">
            <a:alphaModFix/>
          </a:blip>
          <a:srcRect l="3701" t="23103" r="5389"/>
          <a:stretch/>
        </p:blipFill>
        <p:spPr>
          <a:xfrm>
            <a:off x="20" y="1"/>
            <a:ext cx="12191980" cy="6857999"/>
          </a:xfrm>
          <a:prstGeom prst="rect">
            <a:avLst/>
          </a:prstGeom>
          <a:noFill/>
          <a:ln>
            <a:noFill/>
          </a:ln>
        </p:spPr>
      </p:pic>
      <p:sp>
        <p:nvSpPr>
          <p:cNvPr id="737" name="Google Shape;737;p98"/>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8" name="Google Shape;738;p98"/>
          <p:cNvSpPr txBox="1">
            <a:spLocks noGrp="1"/>
          </p:cNvSpPr>
          <p:nvPr>
            <p:ph type="ctr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Almost Done</a:t>
            </a:r>
            <a:endParaRPr/>
          </a:p>
        </p:txBody>
      </p:sp>
      <p:sp>
        <p:nvSpPr>
          <p:cNvPr id="739" name="Google Shape;739;p98"/>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40" name="Google Shape;740;p98"/>
          <p:cNvSpPr txBox="1">
            <a:spLocks noGrp="1"/>
          </p:cNvSpPr>
          <p:nvPr>
            <p:ph type="subTitle"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a:t>Sign and Submit</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746" name="Google Shape;746;p99"/>
          <p:cNvPicPr preferRelativeResize="0"/>
          <p:nvPr/>
        </p:nvPicPr>
        <p:blipFill rotWithShape="1">
          <a:blip r:embed="rId3">
            <a:alphaModFix/>
          </a:blip>
          <a:srcRect/>
          <a:stretch/>
        </p:blipFill>
        <p:spPr>
          <a:xfrm>
            <a:off x="0" y="493224"/>
            <a:ext cx="12192000" cy="5871552"/>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1"/>
        <p:cNvGrpSpPr/>
        <p:nvPr/>
      </p:nvGrpSpPr>
      <p:grpSpPr>
        <a:xfrm>
          <a:off x="0" y="0"/>
          <a:ext cx="0" cy="0"/>
          <a:chOff x="0" y="0"/>
          <a:chExt cx="0" cy="0"/>
        </a:xfrm>
      </p:grpSpPr>
      <p:sp>
        <p:nvSpPr>
          <p:cNvPr id="752" name="Google Shape;752;p10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3" name="Google Shape;753;p100"/>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71A6F4">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4" name="Google Shape;754;p100"/>
          <p:cNvSpPr txBox="1">
            <a:spLocks noGrp="1"/>
          </p:cNvSpPr>
          <p:nvPr>
            <p:ph type="title"/>
          </p:nvPr>
        </p:nvSpPr>
        <p:spPr>
          <a:xfrm>
            <a:off x="1051560" y="4440602"/>
            <a:ext cx="353872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We’ve got you!</a:t>
            </a:r>
            <a:endParaRPr/>
          </a:p>
        </p:txBody>
      </p:sp>
      <p:pic>
        <p:nvPicPr>
          <p:cNvPr id="755" name="Google Shape;755;p100" descr="A picture containing person, man, plane, standing&#10;&#10;Description automatically generated"/>
          <p:cNvPicPr preferRelativeResize="0"/>
          <p:nvPr/>
        </p:nvPicPr>
        <p:blipFill rotWithShape="1">
          <a:blip r:embed="rId3">
            <a:alphaModFix/>
          </a:blip>
          <a:srcRect r="12604" b="2"/>
          <a:stretch/>
        </p:blipFill>
        <p:spPr>
          <a:xfrm>
            <a:off x="6" y="10"/>
            <a:ext cx="4884383" cy="3995918"/>
          </a:xfrm>
          <a:prstGeom prst="rect">
            <a:avLst/>
          </a:prstGeom>
          <a:noFill/>
          <a:ln>
            <a:noFill/>
          </a:ln>
        </p:spPr>
      </p:pic>
      <p:sp>
        <p:nvSpPr>
          <p:cNvPr id="756" name="Google Shape;756;p100"/>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7" name="Google Shape;757;p100"/>
          <p:cNvSpPr/>
          <p:nvPr/>
        </p:nvSpPr>
        <p:spPr>
          <a:xfrm rot="5400000">
            <a:off x="4243541"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8" name="Google Shape;758;p100"/>
          <p:cNvSpPr txBox="1">
            <a:spLocks noGrp="1"/>
          </p:cNvSpPr>
          <p:nvPr>
            <p:ph type="body" idx="1"/>
          </p:nvPr>
        </p:nvSpPr>
        <p:spPr>
          <a:xfrm>
            <a:off x="5349240" y="4440602"/>
            <a:ext cx="600760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a:t>Georgia State’s Online Video Resources:</a:t>
            </a:r>
            <a:endParaRPr/>
          </a:p>
          <a:p>
            <a:pPr marL="0" lvl="0" indent="0" algn="l" rtl="0">
              <a:lnSpc>
                <a:spcPct val="90000"/>
              </a:lnSpc>
              <a:spcBef>
                <a:spcPts val="1000"/>
              </a:spcBef>
              <a:spcAft>
                <a:spcPts val="0"/>
              </a:spcAft>
              <a:buClr>
                <a:schemeClr val="dk1"/>
              </a:buClr>
              <a:buSzPts val="1800"/>
              <a:buNone/>
            </a:pPr>
            <a:r>
              <a:rPr lang="en-US" sz="1800"/>
              <a:t>	</a:t>
            </a:r>
            <a:r>
              <a:rPr lang="en-US" sz="1800" u="sng">
                <a:solidFill>
                  <a:schemeClr val="hlink"/>
                </a:solidFill>
                <a:hlinkClick r:id="rId4"/>
              </a:rPr>
              <a:t>Gsu.financialaidtv.com</a:t>
            </a:r>
            <a:endParaRPr sz="1800">
              <a:solidFill>
                <a:srgbClr val="1061D3"/>
              </a:solidFill>
            </a:endParaRPr>
          </a:p>
          <a:p>
            <a:pPr marL="0" lvl="0" indent="0" algn="l" rtl="0">
              <a:lnSpc>
                <a:spcPct val="90000"/>
              </a:lnSpc>
              <a:spcBef>
                <a:spcPts val="1000"/>
              </a:spcBef>
              <a:spcAft>
                <a:spcPts val="0"/>
              </a:spcAft>
              <a:buClr>
                <a:schemeClr val="dk1"/>
              </a:buClr>
              <a:buSzPts val="1800"/>
              <a:buNone/>
            </a:pPr>
            <a:r>
              <a:rPr lang="en-US" sz="1800"/>
              <a:t>Student Financial Services New Student Guided Path:</a:t>
            </a:r>
            <a:endParaRPr/>
          </a:p>
          <a:p>
            <a:pPr marL="0" lvl="0" indent="0" algn="l" rtl="0">
              <a:lnSpc>
                <a:spcPct val="90000"/>
              </a:lnSpc>
              <a:spcBef>
                <a:spcPts val="1000"/>
              </a:spcBef>
              <a:spcAft>
                <a:spcPts val="0"/>
              </a:spcAft>
              <a:buClr>
                <a:schemeClr val="dk1"/>
              </a:buClr>
              <a:buSzPts val="1800"/>
              <a:buNone/>
            </a:pPr>
            <a:r>
              <a:rPr lang="en-US" sz="1800"/>
              <a:t>	</a:t>
            </a:r>
            <a:r>
              <a:rPr lang="en-US" sz="1800" u="sng">
                <a:solidFill>
                  <a:schemeClr val="hlink"/>
                </a:solidFill>
                <a:hlinkClick r:id="rId5"/>
              </a:rPr>
              <a:t>https://sfs.gsu.edu/new-students/</a:t>
            </a:r>
            <a:endParaRPr sz="1800">
              <a:solidFill>
                <a:srgbClr val="1061D3"/>
              </a:solidFill>
            </a:endParaRPr>
          </a:p>
        </p:txBody>
      </p:sp>
      <p:pic>
        <p:nvPicPr>
          <p:cNvPr id="759" name="Google Shape;759;p100"/>
          <p:cNvPicPr preferRelativeResize="0"/>
          <p:nvPr/>
        </p:nvPicPr>
        <p:blipFill rotWithShape="1">
          <a:blip r:embed="rId6">
            <a:alphaModFix/>
          </a:blip>
          <a:srcRect/>
          <a:stretch/>
        </p:blipFill>
        <p:spPr>
          <a:xfrm>
            <a:off x="4811014" y="-52463"/>
            <a:ext cx="7380986" cy="41148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6"/>
          <p:cNvSpPr txBox="1">
            <a:spLocks noGrp="1"/>
          </p:cNvSpPr>
          <p:nvPr>
            <p:ph type="ctrTitle"/>
          </p:nvPr>
        </p:nvSpPr>
        <p:spPr>
          <a:xfrm>
            <a:off x="2807014" y="2380892"/>
            <a:ext cx="13884472"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dirty="0"/>
          </a:p>
        </p:txBody>
      </p:sp>
      <p:sp>
        <p:nvSpPr>
          <p:cNvPr id="363" name="Google Shape;363;p56"/>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1026" name="Graphic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236" y="1263292"/>
            <a:ext cx="867779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3"/>
        <p:cNvGrpSpPr/>
        <p:nvPr/>
      </p:nvGrpSpPr>
      <p:grpSpPr>
        <a:xfrm>
          <a:off x="0" y="0"/>
          <a:ext cx="0" cy="0"/>
          <a:chOff x="0" y="0"/>
          <a:chExt cx="0" cy="0"/>
        </a:xfrm>
      </p:grpSpPr>
      <p:sp>
        <p:nvSpPr>
          <p:cNvPr id="764" name="Google Shape;764;p10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5" name="Google Shape;765;p101" descr="A person wearing a hat&#10;&#10;Description automatically generated"/>
          <p:cNvPicPr preferRelativeResize="0"/>
          <p:nvPr/>
        </p:nvPicPr>
        <p:blipFill rotWithShape="1">
          <a:blip r:embed="rId3">
            <a:alphaModFix/>
          </a:blip>
          <a:srcRect l="8443" r="19952" b="1"/>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766" name="Google Shape;766;p101" descr="A person wearing a suit and tie talking on a cell phone&#10;&#10;Description automatically generated"/>
          <p:cNvPicPr preferRelativeResize="0"/>
          <p:nvPr/>
        </p:nvPicPr>
        <p:blipFill rotWithShape="1">
          <a:blip r:embed="rId4">
            <a:alphaModFix/>
          </a:blip>
          <a:srcRect l="19120" r="373" b="1"/>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767" name="Google Shape;767;p101" descr="A picture containing table, sitting&#10;&#10;Description automatically generated"/>
          <p:cNvPicPr preferRelativeResize="0"/>
          <p:nvPr/>
        </p:nvPicPr>
        <p:blipFill rotWithShape="1">
          <a:blip r:embed="rId5">
            <a:alphaModFix/>
          </a:blip>
          <a:srcRect t="4380" r="-1" b="22792"/>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768" name="Google Shape;768;p101"/>
          <p:cNvSpPr/>
          <p:nvPr/>
        </p:nvSpPr>
        <p:spPr>
          <a:xfrm>
            <a:off x="0" y="0"/>
            <a:ext cx="5932965" cy="6858000"/>
          </a:xfrm>
          <a:custGeom>
            <a:avLst/>
            <a:gdLst/>
            <a:ahLst/>
            <a:cxnLst/>
            <a:rect l="l" t="t" r="r" b="b"/>
            <a:pathLst>
              <a:path w="5932965" h="6858000" extrusionOk="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9" name="Google Shape;769;p101"/>
          <p:cNvSpPr/>
          <p:nvPr/>
        </p:nvSpPr>
        <p:spPr>
          <a:xfrm>
            <a:off x="0" y="0"/>
            <a:ext cx="5922333" cy="6858000"/>
          </a:xfrm>
          <a:custGeom>
            <a:avLst/>
            <a:gdLst/>
            <a:ahLst/>
            <a:cxnLst/>
            <a:rect l="l" t="t" r="r" b="b"/>
            <a:pathLst>
              <a:path w="5922333" h="6858000" extrusionOk="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0" name="Google Shape;770;p101"/>
          <p:cNvSpPr txBox="1">
            <a:spLocks noGrp="1"/>
          </p:cNvSpPr>
          <p:nvPr>
            <p:ph type="title"/>
          </p:nvPr>
        </p:nvSpPr>
        <p:spPr>
          <a:xfrm>
            <a:off x="448056" y="685800"/>
            <a:ext cx="49223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a:t>Keep Looking Ahead!</a:t>
            </a:r>
            <a:endParaRPr/>
          </a:p>
        </p:txBody>
      </p:sp>
      <p:sp>
        <p:nvSpPr>
          <p:cNvPr id="771" name="Google Shape;771;p101"/>
          <p:cNvSpPr/>
          <p:nvPr/>
        </p:nvSpPr>
        <p:spPr>
          <a:xfrm>
            <a:off x="0" y="1016867"/>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2" name="Google Shape;772;p101"/>
          <p:cNvSpPr/>
          <p:nvPr/>
        </p:nvSpPr>
        <p:spPr>
          <a:xfrm>
            <a:off x="438911" y="2089941"/>
            <a:ext cx="4970439"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101"/>
          <p:cNvSpPr txBox="1">
            <a:spLocks noGrp="1"/>
          </p:cNvSpPr>
          <p:nvPr>
            <p:ph type="body" idx="1"/>
          </p:nvPr>
        </p:nvSpPr>
        <p:spPr>
          <a:xfrm>
            <a:off x="448056" y="2514600"/>
            <a:ext cx="4922338" cy="36667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FAFSA opens October 1</a:t>
            </a:r>
            <a:r>
              <a:rPr lang="en-US" sz="2000" baseline="30000"/>
              <a:t>st</a:t>
            </a:r>
            <a:r>
              <a:rPr lang="en-US" sz="2000"/>
              <a:t> every year for the NEXT award year. Keep applying early until to get to toss your cap!</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If you need help! Submit a Panther Answer Ticket using the Icon below on </a:t>
            </a:r>
            <a:r>
              <a:rPr lang="en-US" sz="2000" u="sng">
                <a:solidFill>
                  <a:schemeClr val="hlink"/>
                </a:solidFill>
                <a:hlinkClick r:id="rId6"/>
              </a:rPr>
              <a:t>paws.gsu.edu </a:t>
            </a:r>
            <a:endParaRPr sz="2000">
              <a:solidFill>
                <a:srgbClr val="1061D3"/>
              </a:solidFill>
            </a:endParaRPr>
          </a:p>
          <a:p>
            <a:pPr marL="0" lvl="0" indent="0" algn="l" rtl="0">
              <a:lnSpc>
                <a:spcPct val="90000"/>
              </a:lnSpc>
              <a:spcBef>
                <a:spcPts val="1000"/>
              </a:spcBef>
              <a:spcAft>
                <a:spcPts val="0"/>
              </a:spcAft>
              <a:buClr>
                <a:schemeClr val="dk1"/>
              </a:buClr>
              <a:buSzPts val="2000"/>
              <a:buNone/>
            </a:pPr>
            <a:endParaRPr sz="2000"/>
          </a:p>
        </p:txBody>
      </p:sp>
      <p:pic>
        <p:nvPicPr>
          <p:cNvPr id="774" name="Google Shape;774;p101">
            <a:hlinkClick r:id="rId7"/>
          </p:cNvPr>
          <p:cNvPicPr preferRelativeResize="0"/>
          <p:nvPr/>
        </p:nvPicPr>
        <p:blipFill rotWithShape="1">
          <a:blip r:embed="rId8">
            <a:alphaModFix/>
          </a:blip>
          <a:srcRect/>
          <a:stretch/>
        </p:blipFill>
        <p:spPr>
          <a:xfrm>
            <a:off x="585113" y="5019238"/>
            <a:ext cx="7547871" cy="121697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8"/>
        <p:cNvGrpSpPr/>
        <p:nvPr/>
      </p:nvGrpSpPr>
      <p:grpSpPr>
        <a:xfrm>
          <a:off x="0" y="0"/>
          <a:ext cx="0" cy="0"/>
          <a:chOff x="0" y="0"/>
          <a:chExt cx="0" cy="0"/>
        </a:xfrm>
      </p:grpSpPr>
      <p:sp>
        <p:nvSpPr>
          <p:cNvPr id="779" name="Google Shape;779;p102"/>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80" name="Google Shape;780;p102" descr="A group of people holding a sign posing for the camera&#10;&#10;Description automatically generated"/>
          <p:cNvPicPr preferRelativeResize="0"/>
          <p:nvPr/>
        </p:nvPicPr>
        <p:blipFill rotWithShape="1">
          <a:blip r:embed="rId3">
            <a:alphaModFix amt="50000"/>
          </a:blip>
          <a:srcRect b="1315"/>
          <a:stretch/>
        </p:blipFill>
        <p:spPr>
          <a:xfrm>
            <a:off x="20" y="10"/>
            <a:ext cx="12191980" cy="6857990"/>
          </a:xfrm>
          <a:prstGeom prst="rect">
            <a:avLst/>
          </a:prstGeom>
          <a:noFill/>
          <a:ln>
            <a:noFill/>
          </a:ln>
        </p:spPr>
      </p:pic>
      <p:sp>
        <p:nvSpPr>
          <p:cNvPr id="781" name="Google Shape;781;p102"/>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6000"/>
              <a:buFont typeface="Calibri"/>
              <a:buNone/>
            </a:pPr>
            <a:r>
              <a:rPr lang="en-US" sz="6000">
                <a:solidFill>
                  <a:srgbClr val="FFFFFF"/>
                </a:solidFill>
              </a:rPr>
              <a:t>Questions</a:t>
            </a: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Resources for Students:</a:t>
            </a:r>
            <a:endParaRPr/>
          </a:p>
        </p:txBody>
      </p:sp>
      <p:sp>
        <p:nvSpPr>
          <p:cNvPr id="787" name="Google Shape;787;p1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Student Financial Services Guided Path for New Students:</a:t>
            </a:r>
            <a:endParaRPr/>
          </a:p>
          <a:p>
            <a:pPr marL="685800" lvl="1" indent="-228600" algn="l" rtl="0">
              <a:lnSpc>
                <a:spcPct val="90000"/>
              </a:lnSpc>
              <a:spcBef>
                <a:spcPts val="500"/>
              </a:spcBef>
              <a:spcAft>
                <a:spcPts val="0"/>
              </a:spcAft>
              <a:buClr>
                <a:srgbClr val="1061D3"/>
              </a:buClr>
              <a:buSzPts val="2400"/>
              <a:buChar char="•"/>
            </a:pPr>
            <a:r>
              <a:rPr lang="en-US" u="sng">
                <a:solidFill>
                  <a:schemeClr val="hlink"/>
                </a:solidFill>
                <a:hlinkClick r:id="rId3"/>
              </a:rPr>
              <a:t>https://sfs.gsu.edu/new-students/</a:t>
            </a:r>
            <a:endParaRPr>
              <a:solidFill>
                <a:srgbClr val="1061D3"/>
              </a:solidFill>
            </a:endParaRPr>
          </a:p>
          <a:p>
            <a:pPr marL="228600" lvl="0" indent="-228600" algn="l" rtl="0">
              <a:lnSpc>
                <a:spcPct val="90000"/>
              </a:lnSpc>
              <a:spcBef>
                <a:spcPts val="1000"/>
              </a:spcBef>
              <a:spcAft>
                <a:spcPts val="0"/>
              </a:spcAft>
              <a:buClr>
                <a:schemeClr val="dk1"/>
              </a:buClr>
              <a:buSzPts val="2800"/>
              <a:buChar char="•"/>
            </a:pPr>
            <a:r>
              <a:rPr lang="en-US"/>
              <a:t>Who is my parent on the FAFSA?</a:t>
            </a:r>
            <a:endParaRPr u="sng">
              <a:solidFill>
                <a:schemeClr val="hlink"/>
              </a:solidFill>
              <a:hlinkClick r:id="rId4"/>
            </a:endParaRPr>
          </a:p>
          <a:p>
            <a:pPr marL="685800" lvl="1" indent="-228600" algn="l" rtl="0">
              <a:lnSpc>
                <a:spcPct val="90000"/>
              </a:lnSpc>
              <a:spcBef>
                <a:spcPts val="500"/>
              </a:spcBef>
              <a:spcAft>
                <a:spcPts val="0"/>
              </a:spcAft>
              <a:buClr>
                <a:srgbClr val="1061D3"/>
              </a:buClr>
              <a:buSzPts val="2400"/>
              <a:buChar char="•"/>
            </a:pPr>
            <a:r>
              <a:rPr lang="en-US" u="sng">
                <a:solidFill>
                  <a:schemeClr val="hlink"/>
                </a:solidFill>
                <a:hlinkClick r:id="rId4"/>
              </a:rPr>
              <a:t>https://studentaid.gov/sites/default/files/who-is-my-parent.png</a:t>
            </a:r>
            <a:endParaRPr>
              <a:solidFill>
                <a:srgbClr val="1061D3"/>
              </a:solidFill>
            </a:endParaRPr>
          </a:p>
          <a:p>
            <a:pPr marL="228600" lvl="0" indent="-228600" algn="l" rtl="0">
              <a:lnSpc>
                <a:spcPct val="90000"/>
              </a:lnSpc>
              <a:spcBef>
                <a:spcPts val="1000"/>
              </a:spcBef>
              <a:spcAft>
                <a:spcPts val="0"/>
              </a:spcAft>
              <a:buClr>
                <a:schemeClr val="dk1"/>
              </a:buClr>
              <a:buSzPts val="2800"/>
              <a:buChar char="•"/>
            </a:pPr>
            <a:r>
              <a:rPr lang="en-US"/>
              <a:t>Simple steps to transfer tax information:</a:t>
            </a:r>
            <a:endParaRPr/>
          </a:p>
          <a:p>
            <a:pPr marL="685800" lvl="1" indent="-228600" algn="l" rtl="0">
              <a:lnSpc>
                <a:spcPct val="90000"/>
              </a:lnSpc>
              <a:spcBef>
                <a:spcPts val="500"/>
              </a:spcBef>
              <a:spcAft>
                <a:spcPts val="0"/>
              </a:spcAft>
              <a:buClr>
                <a:srgbClr val="1061D3"/>
              </a:buClr>
              <a:buSzPts val="2400"/>
              <a:buChar char="•"/>
            </a:pPr>
            <a:r>
              <a:rPr lang="en-US" u="sng">
                <a:solidFill>
                  <a:schemeClr val="hlink"/>
                </a:solidFill>
                <a:hlinkClick r:id="rId5"/>
              </a:rPr>
              <a:t>https://studentaid.gov/sites/default/files/transfer-tax-info-to-fafsa.png</a:t>
            </a:r>
            <a:endParaRPr>
              <a:solidFill>
                <a:srgbClr val="1061D3"/>
              </a:solidFill>
            </a:endParaRPr>
          </a:p>
          <a:p>
            <a:pPr marL="228600" lvl="0" indent="-228600" algn="l" rtl="0">
              <a:lnSpc>
                <a:spcPct val="90000"/>
              </a:lnSpc>
              <a:spcBef>
                <a:spcPts val="1000"/>
              </a:spcBef>
              <a:spcAft>
                <a:spcPts val="0"/>
              </a:spcAft>
              <a:buClr>
                <a:schemeClr val="dk1"/>
              </a:buClr>
              <a:buSzPts val="2800"/>
              <a:buChar char="•"/>
            </a:pPr>
            <a:r>
              <a:rPr lang="en-US"/>
              <a:t>GSU 20-21 FAFSA Playlist:</a:t>
            </a:r>
            <a:endParaRPr/>
          </a:p>
          <a:p>
            <a:pPr marL="685800" lvl="1" indent="-228600" algn="l" rtl="0">
              <a:lnSpc>
                <a:spcPct val="90000"/>
              </a:lnSpc>
              <a:spcBef>
                <a:spcPts val="500"/>
              </a:spcBef>
              <a:spcAft>
                <a:spcPts val="0"/>
              </a:spcAft>
              <a:buClr>
                <a:srgbClr val="1061D3"/>
              </a:buClr>
              <a:buSzPts val="2400"/>
              <a:buChar char="•"/>
            </a:pPr>
            <a:r>
              <a:rPr lang="en-US" u="sng">
                <a:solidFill>
                  <a:schemeClr val="hlink"/>
                </a:solidFill>
                <a:hlinkClick r:id="rId6"/>
              </a:rPr>
              <a:t>https://gsu.financialaidtv.com/play/46163-2020-2021-fafsa-tutorial/63536-fafsa-getting-started-2020-21</a:t>
            </a:r>
            <a:endParaRPr>
              <a:solidFill>
                <a:srgbClr val="1061D3"/>
              </a:solidFill>
            </a:endParaRPr>
          </a:p>
          <a:p>
            <a:pPr marL="228600" lvl="0" indent="-50800" algn="l" rtl="0">
              <a:lnSpc>
                <a:spcPct val="90000"/>
              </a:lnSpc>
              <a:spcBef>
                <a:spcPts val="1000"/>
              </a:spcBef>
              <a:spcAft>
                <a:spcPts val="0"/>
              </a:spcAft>
              <a:buClr>
                <a:schemeClr val="dk1"/>
              </a:buClr>
              <a:buSzPts val="2800"/>
              <a:buNone/>
            </a:pPr>
            <a:endParaRPr u="sng">
              <a:solidFill>
                <a:schemeClr val="hlink"/>
              </a:solidFill>
              <a:hlinkClick r:id="rId4"/>
            </a:endParaRPr>
          </a:p>
          <a:p>
            <a:pPr marL="228600" lvl="0" indent="-50800" algn="l" rtl="0">
              <a:lnSpc>
                <a:spcPct val="90000"/>
              </a:lnSpc>
              <a:spcBef>
                <a:spcPts val="1000"/>
              </a:spcBef>
              <a:spcAft>
                <a:spcPts val="0"/>
              </a:spcAft>
              <a:buClr>
                <a:schemeClr val="dk1"/>
              </a:buClr>
              <a:buSzPts val="2800"/>
              <a:buNone/>
            </a:pPr>
            <a:endParaRPr u="sng">
              <a:solidFill>
                <a:schemeClr val="hlink"/>
              </a:solidFill>
              <a:hlinkClick r:id="rId4"/>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1"/>
        <p:cNvGrpSpPr/>
        <p:nvPr/>
      </p:nvGrpSpPr>
      <p:grpSpPr>
        <a:xfrm>
          <a:off x="0" y="0"/>
          <a:ext cx="0" cy="0"/>
          <a:chOff x="0" y="0"/>
          <a:chExt cx="0" cy="0"/>
        </a:xfrm>
      </p:grpSpPr>
      <p:sp>
        <p:nvSpPr>
          <p:cNvPr id="792" name="Google Shape;792;p104"/>
          <p:cNvSpPr txBox="1">
            <a:spLocks noGrp="1"/>
          </p:cNvSpPr>
          <p:nvPr>
            <p:ph type="ctrTitle"/>
          </p:nvPr>
        </p:nvSpPr>
        <p:spPr>
          <a:xfrm>
            <a:off x="1524000" y="1122369"/>
            <a:ext cx="9144000" cy="1221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Financial Aid Definitions</a:t>
            </a:r>
            <a:endParaRPr/>
          </a:p>
        </p:txBody>
      </p:sp>
      <p:sp>
        <p:nvSpPr>
          <p:cNvPr id="793" name="Google Shape;793;p104"/>
          <p:cNvSpPr txBox="1">
            <a:spLocks noGrp="1"/>
          </p:cNvSpPr>
          <p:nvPr>
            <p:ph type="subTitle" idx="1"/>
          </p:nvPr>
        </p:nvSpPr>
        <p:spPr>
          <a:xfrm>
            <a:off x="554025" y="2610025"/>
            <a:ext cx="10113900" cy="2647800"/>
          </a:xfrm>
          <a:prstGeom prst="rect">
            <a:avLst/>
          </a:prstGeom>
          <a:noFill/>
          <a:ln>
            <a:noFill/>
          </a:ln>
        </p:spPr>
        <p:txBody>
          <a:bodyPr spcFirstLastPara="1" wrap="square" lIns="91425" tIns="45700" rIns="91425" bIns="45700" anchor="t" anchorCtr="0">
            <a:noAutofit/>
          </a:bodyPr>
          <a:lstStyle/>
          <a:p>
            <a:pPr marL="457200" lvl="0" indent="-495300" algn="l" rtl="0">
              <a:lnSpc>
                <a:spcPct val="90000"/>
              </a:lnSpc>
              <a:spcBef>
                <a:spcPts val="0"/>
              </a:spcBef>
              <a:spcAft>
                <a:spcPts val="0"/>
              </a:spcAft>
              <a:buSzPts val="4200"/>
              <a:buChar char="❏"/>
            </a:pPr>
            <a:r>
              <a:rPr lang="en-US" sz="4200"/>
              <a:t>What is Financial Aid?</a:t>
            </a:r>
            <a:endParaRPr sz="4200"/>
          </a:p>
          <a:p>
            <a:pPr marL="457200" lvl="0" indent="-495300" algn="l" rtl="0">
              <a:lnSpc>
                <a:spcPct val="90000"/>
              </a:lnSpc>
              <a:spcBef>
                <a:spcPts val="0"/>
              </a:spcBef>
              <a:spcAft>
                <a:spcPts val="0"/>
              </a:spcAft>
              <a:buSzPts val="4200"/>
              <a:buChar char="❏"/>
            </a:pPr>
            <a:r>
              <a:rPr lang="en-US" sz="4200"/>
              <a:t>Types of Financial Aid</a:t>
            </a:r>
            <a:endParaRPr sz="4200"/>
          </a:p>
          <a:p>
            <a:pPr marL="914400" lvl="1" indent="-495300" algn="l" rtl="0">
              <a:lnSpc>
                <a:spcPct val="90000"/>
              </a:lnSpc>
              <a:spcBef>
                <a:spcPts val="0"/>
              </a:spcBef>
              <a:spcAft>
                <a:spcPts val="0"/>
              </a:spcAft>
              <a:buSzPts val="4200"/>
              <a:buChar char="❏"/>
            </a:pPr>
            <a:r>
              <a:rPr lang="en-US" sz="4200"/>
              <a:t>Grants</a:t>
            </a:r>
            <a:endParaRPr sz="4200"/>
          </a:p>
          <a:p>
            <a:pPr marL="914400" lvl="1" indent="-495300" algn="l" rtl="0">
              <a:lnSpc>
                <a:spcPct val="90000"/>
              </a:lnSpc>
              <a:spcBef>
                <a:spcPts val="0"/>
              </a:spcBef>
              <a:spcAft>
                <a:spcPts val="0"/>
              </a:spcAft>
              <a:buSzPts val="4200"/>
              <a:buChar char="❏"/>
            </a:pPr>
            <a:r>
              <a:rPr lang="en-US" sz="4200"/>
              <a:t>Scholarships</a:t>
            </a:r>
            <a:endParaRPr sz="4200"/>
          </a:p>
          <a:p>
            <a:pPr marL="914400" lvl="1" indent="-495300" algn="l" rtl="0">
              <a:lnSpc>
                <a:spcPct val="90000"/>
              </a:lnSpc>
              <a:spcBef>
                <a:spcPts val="0"/>
              </a:spcBef>
              <a:spcAft>
                <a:spcPts val="0"/>
              </a:spcAft>
              <a:buSzPts val="4200"/>
              <a:buChar char="❏"/>
            </a:pPr>
            <a:r>
              <a:rPr lang="en-US" sz="4200"/>
              <a:t>Work-Study Jobs</a:t>
            </a:r>
            <a:endParaRPr sz="4200"/>
          </a:p>
          <a:p>
            <a:pPr marL="914400" lvl="1" indent="-495300" algn="l" rtl="0">
              <a:lnSpc>
                <a:spcPct val="90000"/>
              </a:lnSpc>
              <a:spcBef>
                <a:spcPts val="0"/>
              </a:spcBef>
              <a:spcAft>
                <a:spcPts val="0"/>
              </a:spcAft>
              <a:buSzPts val="4200"/>
              <a:buChar char="❏"/>
            </a:pPr>
            <a:r>
              <a:rPr lang="en-US" sz="4200"/>
              <a:t>Loans</a:t>
            </a:r>
            <a:endParaRPr sz="4200"/>
          </a:p>
        </p:txBody>
      </p:sp>
      <p:pic>
        <p:nvPicPr>
          <p:cNvPr id="794" name="Google Shape;794;p104"/>
          <p:cNvPicPr preferRelativeResize="0"/>
          <p:nvPr/>
        </p:nvPicPr>
        <p:blipFill>
          <a:blip r:embed="rId4">
            <a:alphaModFix/>
          </a:blip>
          <a:stretch>
            <a:fillRect/>
          </a:stretch>
        </p:blipFill>
        <p:spPr>
          <a:xfrm>
            <a:off x="7068825" y="2595650"/>
            <a:ext cx="4762500" cy="2676525"/>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8"/>
        <p:cNvGrpSpPr/>
        <p:nvPr/>
      </p:nvGrpSpPr>
      <p:grpSpPr>
        <a:xfrm>
          <a:off x="0" y="0"/>
          <a:ext cx="0" cy="0"/>
          <a:chOff x="0" y="0"/>
          <a:chExt cx="0" cy="0"/>
        </a:xfrm>
      </p:grpSpPr>
      <p:sp>
        <p:nvSpPr>
          <p:cNvPr id="799" name="Google Shape;799;p105"/>
          <p:cNvSpPr txBox="1">
            <a:spLocks noGrp="1"/>
          </p:cNvSpPr>
          <p:nvPr>
            <p:ph type="ctrTitle"/>
          </p:nvPr>
        </p:nvSpPr>
        <p:spPr>
          <a:xfrm>
            <a:off x="1524000" y="1122369"/>
            <a:ext cx="9144000" cy="1173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5400"/>
              <a:t>Why Complete the FAFSA?</a:t>
            </a:r>
            <a:endParaRPr sz="5400"/>
          </a:p>
          <a:p>
            <a:pPr marL="0" lvl="0" indent="0" algn="ctr" rtl="0">
              <a:lnSpc>
                <a:spcPct val="90000"/>
              </a:lnSpc>
              <a:spcBef>
                <a:spcPts val="0"/>
              </a:spcBef>
              <a:spcAft>
                <a:spcPts val="0"/>
              </a:spcAft>
              <a:buNone/>
            </a:pPr>
            <a:r>
              <a:rPr lang="en-US" sz="5400"/>
              <a:t>Myth vs Reality</a:t>
            </a:r>
            <a:endParaRPr sz="5400"/>
          </a:p>
        </p:txBody>
      </p:sp>
      <p:sp>
        <p:nvSpPr>
          <p:cNvPr id="800" name="Google Shape;800;p105"/>
          <p:cNvSpPr txBox="1">
            <a:spLocks noGrp="1"/>
          </p:cNvSpPr>
          <p:nvPr>
            <p:ph type="subTitle" idx="1"/>
          </p:nvPr>
        </p:nvSpPr>
        <p:spPr>
          <a:xfrm>
            <a:off x="848700" y="2218525"/>
            <a:ext cx="9636000" cy="39063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SzPts val="1800"/>
              <a:buChar char="●"/>
            </a:pPr>
            <a:r>
              <a:rPr lang="en-US" sz="1800"/>
              <a:t>The Free Application for Federal Student Aid (FAFSA) opens October 1st each year. Visit</a:t>
            </a:r>
            <a:r>
              <a:rPr lang="en-US" sz="1800">
                <a:uFill>
                  <a:noFill/>
                </a:uFill>
                <a:hlinkClick r:id="rId4"/>
              </a:rPr>
              <a:t> </a:t>
            </a:r>
            <a:r>
              <a:rPr lang="en-US" sz="1800" u="sng">
                <a:solidFill>
                  <a:schemeClr val="hlink"/>
                </a:solidFill>
                <a:hlinkClick r:id="rId4"/>
              </a:rPr>
              <a:t>https://studentaid.gov/h/apply-for-aid/fafsa</a:t>
            </a:r>
            <a:r>
              <a:rPr lang="en-US" sz="1800"/>
              <a:t> or download the myStudentAid app in your app store on a mobile device.</a:t>
            </a:r>
            <a:endParaRPr sz="1800"/>
          </a:p>
          <a:p>
            <a:pPr marL="457200" lvl="0" indent="-342900" algn="l" rtl="0">
              <a:lnSpc>
                <a:spcPct val="115000"/>
              </a:lnSpc>
              <a:spcBef>
                <a:spcPts val="0"/>
              </a:spcBef>
              <a:spcAft>
                <a:spcPts val="0"/>
              </a:spcAft>
              <a:buSzPts val="1800"/>
              <a:buChar char="●"/>
            </a:pPr>
            <a:r>
              <a:rPr lang="en-US" sz="1800"/>
              <a:t>The federal deadline to submit the FAFSA each year is</a:t>
            </a:r>
            <a:r>
              <a:rPr lang="en-US" sz="1800" b="1"/>
              <a:t> </a:t>
            </a:r>
            <a:r>
              <a:rPr lang="en-US" sz="1800" b="1" u="sng"/>
              <a:t>June 30th</a:t>
            </a:r>
            <a:r>
              <a:rPr lang="en-US" sz="1800" b="1"/>
              <a:t>.</a:t>
            </a:r>
            <a:r>
              <a:rPr lang="en-US" sz="1800"/>
              <a:t> </a:t>
            </a:r>
            <a:endParaRPr sz="1800"/>
          </a:p>
          <a:p>
            <a:pPr marL="457200" lvl="0" indent="-342900" algn="l" rtl="0">
              <a:lnSpc>
                <a:spcPct val="115000"/>
              </a:lnSpc>
              <a:spcBef>
                <a:spcPts val="0"/>
              </a:spcBef>
              <a:spcAft>
                <a:spcPts val="0"/>
              </a:spcAft>
              <a:buSzPts val="1800"/>
              <a:buChar char="●"/>
            </a:pPr>
            <a:r>
              <a:rPr lang="en-US" sz="1800"/>
              <a:t>Most Common Myth</a:t>
            </a:r>
            <a:endParaRPr sz="1800"/>
          </a:p>
          <a:p>
            <a:pPr marL="457200" lvl="0" indent="457200" algn="l" rtl="0">
              <a:lnSpc>
                <a:spcPct val="115000"/>
              </a:lnSpc>
              <a:spcBef>
                <a:spcPts val="1200"/>
              </a:spcBef>
              <a:spcAft>
                <a:spcPts val="0"/>
              </a:spcAft>
              <a:buNone/>
            </a:pPr>
            <a:r>
              <a:rPr lang="en-US" sz="1800" b="1"/>
              <a:t>“My parents make too much money, so I won’t qualify for any aid.”</a:t>
            </a:r>
            <a:endParaRPr sz="1800" b="1"/>
          </a:p>
          <a:p>
            <a:pPr marL="914400" lvl="0" indent="0" algn="l" rtl="0">
              <a:lnSpc>
                <a:spcPct val="115000"/>
              </a:lnSpc>
              <a:spcBef>
                <a:spcPts val="1200"/>
              </a:spcBef>
              <a:spcAft>
                <a:spcPts val="0"/>
              </a:spcAft>
              <a:buNone/>
            </a:pPr>
            <a:r>
              <a:rPr lang="en-US" sz="1800" b="1"/>
              <a:t>FACT:</a:t>
            </a:r>
            <a:r>
              <a:rPr lang="en-US" sz="1800"/>
              <a:t> The reality is there’s no income cut-off to qualify for federal student aid. It doesn’t matter if you have a low or high income. Most people qualify for some type of financial aid. Many factors besides income—such as your family size and your year in school—are considered to determine your aid eligibility.</a:t>
            </a:r>
            <a:endParaRPr sz="1800"/>
          </a:p>
          <a:p>
            <a:pPr marL="457200" lvl="0" indent="0" algn="l" rtl="0">
              <a:lnSpc>
                <a:spcPct val="115000"/>
              </a:lnSpc>
              <a:spcBef>
                <a:spcPts val="1200"/>
              </a:spcBef>
              <a:spcAft>
                <a:spcPts val="0"/>
              </a:spcAft>
              <a:buNone/>
            </a:pPr>
            <a:endParaRPr sz="1900"/>
          </a:p>
          <a:p>
            <a:pPr marL="0" lvl="0" indent="0" algn="l" rtl="0">
              <a:lnSpc>
                <a:spcPct val="115000"/>
              </a:lnSpc>
              <a:spcBef>
                <a:spcPts val="1200"/>
              </a:spcBef>
              <a:spcAft>
                <a:spcPts val="0"/>
              </a:spcAft>
              <a:buNone/>
            </a:pPr>
            <a:endParaRPr sz="1900" baseline="30000"/>
          </a:p>
          <a:p>
            <a:pPr marL="0" lvl="0" indent="0" algn="l" rtl="0">
              <a:lnSpc>
                <a:spcPct val="90000"/>
              </a:lnSpc>
              <a:spcBef>
                <a:spcPts val="1200"/>
              </a:spcBef>
              <a:spcAft>
                <a:spcPts val="0"/>
              </a:spcAft>
              <a:buClr>
                <a:schemeClr val="dk1"/>
              </a:buClr>
              <a:buSzPts val="2400"/>
              <a:buNone/>
            </a:pPr>
            <a:endParaRPr/>
          </a:p>
          <a:p>
            <a:pPr marL="0" lvl="0" indent="0" algn="l" rtl="0">
              <a:lnSpc>
                <a:spcPct val="90000"/>
              </a:lnSpc>
              <a:spcBef>
                <a:spcPts val="0"/>
              </a:spcBef>
              <a:spcAft>
                <a:spcPts val="0"/>
              </a:spcAft>
              <a:buClr>
                <a:schemeClr val="dk1"/>
              </a:buClr>
              <a:buSzPts val="2400"/>
              <a:buNone/>
            </a:pPr>
            <a:endParaRPr/>
          </a:p>
        </p:txBody>
      </p:sp>
      <p:pic>
        <p:nvPicPr>
          <p:cNvPr id="801" name="Google Shape;801;p105"/>
          <p:cNvPicPr preferRelativeResize="0"/>
          <p:nvPr/>
        </p:nvPicPr>
        <p:blipFill>
          <a:blip r:embed="rId5">
            <a:alphaModFix/>
          </a:blip>
          <a:stretch>
            <a:fillRect/>
          </a:stretch>
        </p:blipFill>
        <p:spPr>
          <a:xfrm>
            <a:off x="9553900" y="3187550"/>
            <a:ext cx="2396875" cy="990025"/>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6"/>
          <p:cNvSpPr txBox="1">
            <a:spLocks noGrp="1"/>
          </p:cNvSpPr>
          <p:nvPr>
            <p:ph type="ctrTitle"/>
          </p:nvPr>
        </p:nvSpPr>
        <p:spPr>
          <a:xfrm>
            <a:off x="690525" y="751450"/>
            <a:ext cx="10128900" cy="1086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5800"/>
              <a:t>FAFSA Eligibility Requirements</a:t>
            </a:r>
            <a:endParaRPr sz="5800"/>
          </a:p>
        </p:txBody>
      </p:sp>
      <p:sp>
        <p:nvSpPr>
          <p:cNvPr id="808" name="Google Shape;808;p106"/>
          <p:cNvSpPr txBox="1">
            <a:spLocks noGrp="1"/>
          </p:cNvSpPr>
          <p:nvPr>
            <p:ph type="subTitle" idx="1"/>
          </p:nvPr>
        </p:nvSpPr>
        <p:spPr>
          <a:xfrm>
            <a:off x="1448325" y="2131273"/>
            <a:ext cx="9144000" cy="3684600"/>
          </a:xfrm>
          <a:prstGeom prst="rect">
            <a:avLst/>
          </a:prstGeom>
        </p:spPr>
        <p:txBody>
          <a:bodyPr spcFirstLastPara="1" wrap="square" lIns="91425" tIns="45700" rIns="91425" bIns="45700" anchor="t" anchorCtr="0">
            <a:noAutofit/>
          </a:bodyPr>
          <a:lstStyle/>
          <a:p>
            <a:pPr marL="457200" lvl="0" indent="-368300" algn="l" rtl="0">
              <a:lnSpc>
                <a:spcPct val="115000"/>
              </a:lnSpc>
              <a:spcBef>
                <a:spcPts val="2400"/>
              </a:spcBef>
              <a:spcAft>
                <a:spcPts val="0"/>
              </a:spcAft>
              <a:buSzPts val="2200"/>
              <a:buFont typeface="Calibri"/>
              <a:buChar char="●"/>
            </a:pPr>
            <a:r>
              <a:rPr lang="en-US" sz="2200"/>
              <a:t>You must meet certain requirements to qualify for federal student aid</a:t>
            </a:r>
            <a:endParaRPr sz="2200"/>
          </a:p>
          <a:p>
            <a:pPr marL="914400" lvl="1" indent="-368300" algn="l" rtl="0">
              <a:lnSpc>
                <a:spcPct val="115000"/>
              </a:lnSpc>
              <a:spcBef>
                <a:spcPts val="0"/>
              </a:spcBef>
              <a:spcAft>
                <a:spcPts val="0"/>
              </a:spcAft>
              <a:buSzPts val="2200"/>
              <a:buChar char="○"/>
            </a:pPr>
            <a:r>
              <a:rPr lang="en-US" sz="2200"/>
              <a:t>Basic Eligibility Criteria</a:t>
            </a:r>
            <a:endParaRPr sz="2200"/>
          </a:p>
          <a:p>
            <a:pPr marL="1371600" lvl="2" indent="-368300" algn="l" rtl="0">
              <a:lnSpc>
                <a:spcPct val="115000"/>
              </a:lnSpc>
              <a:spcBef>
                <a:spcPts val="0"/>
              </a:spcBef>
              <a:spcAft>
                <a:spcPts val="0"/>
              </a:spcAft>
              <a:buSzPts val="2200"/>
              <a:buChar char="■"/>
            </a:pPr>
            <a:r>
              <a:rPr lang="en-US" sz="2200"/>
              <a:t>Demonstrate financial need (for most programs)</a:t>
            </a:r>
            <a:endParaRPr sz="2200"/>
          </a:p>
          <a:p>
            <a:pPr marL="1371600" lvl="2" indent="-368300" algn="l" rtl="0">
              <a:lnSpc>
                <a:spcPct val="115000"/>
              </a:lnSpc>
              <a:spcBef>
                <a:spcPts val="0"/>
              </a:spcBef>
              <a:spcAft>
                <a:spcPts val="0"/>
              </a:spcAft>
              <a:buSzPts val="2200"/>
              <a:buChar char="■"/>
            </a:pPr>
            <a:r>
              <a:rPr lang="en-US" sz="2200"/>
              <a:t>Be a U.S. citizen or an eligible noncitizen</a:t>
            </a:r>
            <a:endParaRPr sz="2200"/>
          </a:p>
          <a:p>
            <a:pPr marL="1371600" lvl="2" indent="-368300" algn="l" rtl="0">
              <a:lnSpc>
                <a:spcPct val="115000"/>
              </a:lnSpc>
              <a:spcBef>
                <a:spcPts val="0"/>
              </a:spcBef>
              <a:spcAft>
                <a:spcPts val="0"/>
              </a:spcAft>
              <a:buSzPts val="2200"/>
              <a:buChar char="■"/>
            </a:pPr>
            <a:r>
              <a:rPr lang="en-US" sz="2200"/>
              <a:t>Have a valid Social Security number </a:t>
            </a:r>
            <a:endParaRPr sz="2200"/>
          </a:p>
          <a:p>
            <a:pPr marL="1371600" lvl="2" indent="-368300" algn="l" rtl="0">
              <a:lnSpc>
                <a:spcPct val="115000"/>
              </a:lnSpc>
              <a:spcBef>
                <a:spcPts val="0"/>
              </a:spcBef>
              <a:spcAft>
                <a:spcPts val="0"/>
              </a:spcAft>
              <a:buSzPts val="2200"/>
              <a:buChar char="■"/>
            </a:pPr>
            <a:r>
              <a:rPr lang="en-US" sz="2200"/>
              <a:t>Be enrolled or accepted for enrollment as a regular student in an eligible degree or certificate program</a:t>
            </a:r>
            <a:endParaRPr sz="2200"/>
          </a:p>
          <a:p>
            <a:pPr marL="1371600" lvl="2" indent="-368300" algn="l" rtl="0">
              <a:lnSpc>
                <a:spcPct val="115000"/>
              </a:lnSpc>
              <a:spcBef>
                <a:spcPts val="0"/>
              </a:spcBef>
              <a:spcAft>
                <a:spcPts val="0"/>
              </a:spcAft>
              <a:buSzPts val="2200"/>
              <a:buChar char="■"/>
            </a:pPr>
            <a:r>
              <a:rPr lang="en-US" sz="2200"/>
              <a:t>Find more information at </a:t>
            </a:r>
            <a:r>
              <a:rPr lang="en-US" sz="2200" u="sng">
                <a:solidFill>
                  <a:schemeClr val="hlink"/>
                </a:solidFill>
                <a:hlinkClick r:id="rId3"/>
              </a:rPr>
              <a:t>https://studentaid.gov/understand-aid/eligibility</a:t>
            </a:r>
            <a:r>
              <a:rPr lang="en-US" sz="2200"/>
              <a:t> </a:t>
            </a:r>
            <a:endParaRPr sz="2200"/>
          </a:p>
        </p:txBody>
      </p:sp>
      <p:pic>
        <p:nvPicPr>
          <p:cNvPr id="809" name="Google Shape;809;p106"/>
          <p:cNvPicPr preferRelativeResize="0"/>
          <p:nvPr/>
        </p:nvPicPr>
        <p:blipFill>
          <a:blip r:embed="rId4">
            <a:alphaModFix/>
          </a:blip>
          <a:stretch>
            <a:fillRect/>
          </a:stretch>
        </p:blipFill>
        <p:spPr>
          <a:xfrm>
            <a:off x="9837677" y="4465327"/>
            <a:ext cx="1898025" cy="1898025"/>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0"/>
        <p:cNvGrpSpPr/>
        <p:nvPr/>
      </p:nvGrpSpPr>
      <p:grpSpPr>
        <a:xfrm>
          <a:off x="0" y="0"/>
          <a:ext cx="0" cy="0"/>
          <a:chOff x="0" y="0"/>
          <a:chExt cx="0" cy="0"/>
        </a:xfrm>
      </p:grpSpPr>
      <p:pic>
        <p:nvPicPr>
          <p:cNvPr id="831" name="Google Shape;831;p109"/>
          <p:cNvPicPr preferRelativeResize="0"/>
          <p:nvPr/>
        </p:nvPicPr>
        <p:blipFill>
          <a:blip r:embed="rId4">
            <a:alphaModFix/>
          </a:blip>
          <a:stretch>
            <a:fillRect/>
          </a:stretch>
        </p:blipFill>
        <p:spPr>
          <a:xfrm>
            <a:off x="0" y="0"/>
            <a:ext cx="12191981" cy="6857989"/>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110"/>
          <p:cNvPicPr preferRelativeResize="0"/>
          <p:nvPr/>
        </p:nvPicPr>
        <p:blipFill>
          <a:blip r:embed="rId3">
            <a:alphaModFix/>
          </a:blip>
          <a:stretch>
            <a:fillRect/>
          </a:stretch>
        </p:blipFill>
        <p:spPr>
          <a:xfrm>
            <a:off x="0" y="0"/>
            <a:ext cx="12191990" cy="6857995"/>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11"/>
          <p:cNvPicPr preferRelativeResize="0"/>
          <p:nvPr/>
        </p:nvPicPr>
        <p:blipFill>
          <a:blip r:embed="rId3">
            <a:alphaModFix/>
          </a:blip>
          <a:stretch>
            <a:fillRect/>
          </a:stretch>
        </p:blipFill>
        <p:spPr>
          <a:xfrm>
            <a:off x="0" y="0"/>
            <a:ext cx="12191990" cy="6857995"/>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112"/>
          <p:cNvPicPr preferRelativeResize="0"/>
          <p:nvPr/>
        </p:nvPicPr>
        <p:blipFill>
          <a:blip r:embed="rId3">
            <a:alphaModFix/>
          </a:blip>
          <a:stretch>
            <a:fillRect/>
          </a:stretch>
        </p:blipFill>
        <p:spPr>
          <a:xfrm>
            <a:off x="0" y="0"/>
            <a:ext cx="12191990" cy="685799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371" name="Google Shape;371;p57"/>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372" name="Google Shape;372;p57"/>
          <p:cNvPicPr preferRelativeResize="0"/>
          <p:nvPr/>
        </p:nvPicPr>
        <p:blipFill>
          <a:blip r:embed="rId3">
            <a:alphaModFix/>
          </a:blip>
          <a:stretch>
            <a:fillRect/>
          </a:stretch>
        </p:blipFill>
        <p:spPr>
          <a:xfrm>
            <a:off x="2339450" y="1163225"/>
            <a:ext cx="6397076" cy="4286250"/>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p11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114"/>
          <p:cNvPicPr preferRelativeResize="0"/>
          <p:nvPr/>
        </p:nvPicPr>
        <p:blipFill>
          <a:blip r:embed="rId3">
            <a:alphaModFix/>
          </a:blip>
          <a:stretch>
            <a:fillRect/>
          </a:stretch>
        </p:blipFill>
        <p:spPr>
          <a:xfrm>
            <a:off x="0" y="0"/>
            <a:ext cx="12191990" cy="6857995"/>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115"/>
          <p:cNvPicPr preferRelativeResize="0"/>
          <p:nvPr/>
        </p:nvPicPr>
        <p:blipFill>
          <a:blip r:embed="rId3">
            <a:alphaModFix/>
          </a:blip>
          <a:stretch>
            <a:fillRect/>
          </a:stretch>
        </p:blipFill>
        <p:spPr>
          <a:xfrm>
            <a:off x="0" y="0"/>
            <a:ext cx="12191990" cy="6857995"/>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11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p117"/>
          <p:cNvPicPr preferRelativeResize="0"/>
          <p:nvPr/>
        </p:nvPicPr>
        <p:blipFill>
          <a:blip r:embed="rId3">
            <a:alphaModFix/>
          </a:blip>
          <a:stretch>
            <a:fillRect/>
          </a:stretch>
        </p:blipFill>
        <p:spPr>
          <a:xfrm>
            <a:off x="0" y="0"/>
            <a:ext cx="12191990" cy="6857995"/>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3"/>
        <p:cNvGrpSpPr/>
        <p:nvPr/>
      </p:nvGrpSpPr>
      <p:grpSpPr>
        <a:xfrm>
          <a:off x="0" y="0"/>
          <a:ext cx="0" cy="0"/>
          <a:chOff x="0" y="0"/>
          <a:chExt cx="0" cy="0"/>
        </a:xfrm>
      </p:grpSpPr>
      <p:sp>
        <p:nvSpPr>
          <p:cNvPr id="884" name="Google Shape;884;p118"/>
          <p:cNvSpPr txBox="1">
            <a:spLocks noGrp="1"/>
          </p:cNvSpPr>
          <p:nvPr>
            <p:ph type="ctrTitle"/>
          </p:nvPr>
        </p:nvSpPr>
        <p:spPr>
          <a:xfrm>
            <a:off x="1524000" y="1122374"/>
            <a:ext cx="9144000" cy="1114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Additional Resources</a:t>
            </a:r>
            <a:endParaRPr/>
          </a:p>
          <a:p>
            <a:pPr marL="0" lvl="0" indent="0" algn="l" rtl="0">
              <a:lnSpc>
                <a:spcPct val="90000"/>
              </a:lnSpc>
              <a:spcBef>
                <a:spcPts val="0"/>
              </a:spcBef>
              <a:spcAft>
                <a:spcPts val="0"/>
              </a:spcAft>
              <a:buNone/>
            </a:pPr>
            <a:endParaRPr sz="2800"/>
          </a:p>
        </p:txBody>
      </p:sp>
      <p:sp>
        <p:nvSpPr>
          <p:cNvPr id="885" name="Google Shape;885;p118"/>
          <p:cNvSpPr txBox="1">
            <a:spLocks noGrp="1"/>
          </p:cNvSpPr>
          <p:nvPr>
            <p:ph type="subTitle" idx="1"/>
          </p:nvPr>
        </p:nvSpPr>
        <p:spPr>
          <a:xfrm>
            <a:off x="1524000" y="2104000"/>
            <a:ext cx="9144000" cy="3153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800" u="sng">
                <a:solidFill>
                  <a:schemeClr val="hlink"/>
                </a:solidFill>
                <a:hlinkClick r:id="rId4"/>
              </a:rPr>
              <a:t>How Financial Aid Works</a:t>
            </a:r>
            <a:endParaRPr sz="2800"/>
          </a:p>
          <a:p>
            <a:pPr marL="0" lvl="0" indent="0" algn="l" rtl="0">
              <a:spcBef>
                <a:spcPts val="0"/>
              </a:spcBef>
              <a:spcAft>
                <a:spcPts val="0"/>
              </a:spcAft>
              <a:buClr>
                <a:schemeClr val="dk1"/>
              </a:buClr>
              <a:buNone/>
            </a:pPr>
            <a:r>
              <a:rPr lang="en-US" sz="2800" u="sng">
                <a:solidFill>
                  <a:schemeClr val="hlink"/>
                </a:solidFill>
                <a:hlinkClick r:id="rId5"/>
              </a:rPr>
              <a:t>22-23 FAFSA Preview Presentation</a:t>
            </a:r>
            <a:endParaRPr/>
          </a:p>
          <a:p>
            <a:pPr marL="0" lvl="0" indent="0" algn="l" rtl="0">
              <a:spcBef>
                <a:spcPts val="0"/>
              </a:spcBef>
              <a:spcAft>
                <a:spcPts val="0"/>
              </a:spcAft>
              <a:buClr>
                <a:schemeClr val="dk1"/>
              </a:buClr>
              <a:buFont typeface="Arial"/>
              <a:buNone/>
            </a:pPr>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9"/>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Financial Aid/Scholarship Website:</a:t>
            </a:r>
            <a:endParaRPr/>
          </a:p>
        </p:txBody>
      </p:sp>
      <p:sp>
        <p:nvSpPr>
          <p:cNvPr id="892" name="Google Shape;892;p119"/>
          <p:cNvSpPr txBox="1">
            <a:spLocks noGrp="1"/>
          </p:cNvSpPr>
          <p:nvPr>
            <p:ph type="subTitle" idx="1"/>
          </p:nvPr>
        </p:nvSpPr>
        <p:spPr>
          <a:xfrm>
            <a:off x="204050" y="3602050"/>
            <a:ext cx="11631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dirty="0">
                <a:hlinkClick r:id="rId3"/>
              </a:rPr>
              <a:t>https://</a:t>
            </a:r>
            <a:r>
              <a:rPr lang="en-US" sz="4500" dirty="0" smtClean="0">
                <a:hlinkClick r:id="rId3"/>
              </a:rPr>
              <a:t>schoolwires.henry.k12.ga.us/Page/93116</a:t>
            </a:r>
            <a:endParaRPr lang="en-US" sz="4500" dirty="0" smtClean="0"/>
          </a:p>
          <a:p>
            <a:pPr marL="0" lvl="0" indent="0" algn="ctr" rtl="0">
              <a:spcBef>
                <a:spcPts val="1000"/>
              </a:spcBef>
              <a:spcAft>
                <a:spcPts val="0"/>
              </a:spcAft>
              <a:buNone/>
            </a:pPr>
            <a:endParaRPr lang="en-US" sz="4500" dirty="0"/>
          </a:p>
          <a:p>
            <a:pPr marL="0" lvl="0" indent="0" algn="ctr" rtl="0">
              <a:spcBef>
                <a:spcPts val="1000"/>
              </a:spcBef>
              <a:spcAft>
                <a:spcPts val="0"/>
              </a:spcAft>
              <a:buNone/>
            </a:pPr>
            <a:r>
              <a:rPr lang="en-US" sz="4500" dirty="0" smtClean="0"/>
              <a:t>Thank you!!</a:t>
            </a:r>
            <a:endParaRPr sz="45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8"/>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379" name="Google Shape;379;p58"/>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380" name="Google Shape;380;p58"/>
          <p:cNvPicPr preferRelativeResize="0"/>
          <p:nvPr/>
        </p:nvPicPr>
        <p:blipFill>
          <a:blip r:embed="rId3">
            <a:alphaModFix/>
          </a:blip>
          <a:stretch>
            <a:fillRect/>
          </a:stretch>
        </p:blipFill>
        <p:spPr>
          <a:xfrm>
            <a:off x="3238500" y="1285875"/>
            <a:ext cx="5715000" cy="428625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387" name="Google Shape;387;p59"/>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388" name="Google Shape;388;p59"/>
          <p:cNvPicPr preferRelativeResize="0"/>
          <p:nvPr/>
        </p:nvPicPr>
        <p:blipFill>
          <a:blip r:embed="rId3">
            <a:alphaModFix/>
          </a:blip>
          <a:stretch>
            <a:fillRect/>
          </a:stretch>
        </p:blipFill>
        <p:spPr>
          <a:xfrm>
            <a:off x="2358325" y="1285875"/>
            <a:ext cx="7225901" cy="46005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0"/>
          <p:cNvSpPr txBox="1">
            <a:spLocks noGrp="1"/>
          </p:cNvSpPr>
          <p:nvPr>
            <p:ph type="ctrTitle"/>
          </p:nvPr>
        </p:nvSpPr>
        <p:spPr>
          <a:xfrm>
            <a:off x="1524000" y="877274"/>
            <a:ext cx="9144000" cy="1018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Eligible Institutions</a:t>
            </a:r>
            <a:endParaRPr/>
          </a:p>
        </p:txBody>
      </p:sp>
      <p:sp>
        <p:nvSpPr>
          <p:cNvPr id="395" name="Google Shape;395;p6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396" name="Google Shape;396;p60"/>
          <p:cNvPicPr preferRelativeResize="0"/>
          <p:nvPr/>
        </p:nvPicPr>
        <p:blipFill>
          <a:blip r:embed="rId3">
            <a:alphaModFix/>
          </a:blip>
          <a:stretch>
            <a:fillRect/>
          </a:stretch>
        </p:blipFill>
        <p:spPr>
          <a:xfrm>
            <a:off x="924450" y="1839500"/>
            <a:ext cx="9999300" cy="50184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HCS Main Tit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CS_Blank">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6">
      <a:dk1>
        <a:srgbClr val="000000"/>
      </a:dk1>
      <a:lt1>
        <a:srgbClr val="FFFFFF"/>
      </a:lt1>
      <a:dk2>
        <a:srgbClr val="242852"/>
      </a:dk2>
      <a:lt2>
        <a:srgbClr val="ACCBF9"/>
      </a:lt2>
      <a:accent1>
        <a:srgbClr val="0E57C4"/>
      </a:accent1>
      <a:accent2>
        <a:srgbClr val="84B2F6"/>
      </a:accent2>
      <a:accent3>
        <a:srgbClr val="0A4193"/>
      </a:accent3>
      <a:accent4>
        <a:srgbClr val="7F7F7F"/>
      </a:accent4>
      <a:accent5>
        <a:srgbClr val="CDE0FB"/>
      </a:accent5>
      <a:accent6>
        <a:srgbClr val="9D90A0"/>
      </a:accent6>
      <a:hlink>
        <a:srgbClr val="ACCBF9"/>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6">
      <a:dk1>
        <a:srgbClr val="000000"/>
      </a:dk1>
      <a:lt1>
        <a:srgbClr val="FFFFFF"/>
      </a:lt1>
      <a:dk2>
        <a:srgbClr val="242852"/>
      </a:dk2>
      <a:lt2>
        <a:srgbClr val="ACCBF9"/>
      </a:lt2>
      <a:accent1>
        <a:srgbClr val="0E57C4"/>
      </a:accent1>
      <a:accent2>
        <a:srgbClr val="84B2F6"/>
      </a:accent2>
      <a:accent3>
        <a:srgbClr val="0A4193"/>
      </a:accent3>
      <a:accent4>
        <a:srgbClr val="7F7F7F"/>
      </a:accent4>
      <a:accent5>
        <a:srgbClr val="CDE0FB"/>
      </a:accent5>
      <a:accent6>
        <a:srgbClr val="9D90A0"/>
      </a:accent6>
      <a:hlink>
        <a:srgbClr val="ACCBF9"/>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2251</Words>
  <Application>Microsoft Office PowerPoint</Application>
  <PresentationFormat>Widescreen</PresentationFormat>
  <Paragraphs>197</Paragraphs>
  <Slides>66</Slides>
  <Notes>66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66</vt:i4>
      </vt:variant>
    </vt:vector>
  </HeadingPairs>
  <TitlesOfParts>
    <vt:vector size="76" baseType="lpstr">
      <vt:lpstr>Arial</vt:lpstr>
      <vt:lpstr>Avenir</vt:lpstr>
      <vt:lpstr>Calibri</vt:lpstr>
      <vt:lpstr>Impact</vt:lpstr>
      <vt:lpstr>Noto Sans Symbols</vt:lpstr>
      <vt:lpstr>HCS Main Title</vt:lpstr>
      <vt:lpstr>Custom Design</vt:lpstr>
      <vt:lpstr>1_HCS_Blank</vt:lpstr>
      <vt:lpstr>Office Theme</vt:lpstr>
      <vt:lpstr>Office Theme</vt:lpstr>
      <vt:lpstr>Paying for College:  Financial Aid Tips and Free Application for Federal Student Aid (FAFSA) Information</vt:lpstr>
      <vt:lpstr>Partners</vt:lpstr>
      <vt:lpstr>Goals of the Workshop</vt:lpstr>
      <vt:lpstr>PowerPoint Presentation</vt:lpstr>
      <vt:lpstr>PowerPoint Presentation</vt:lpstr>
      <vt:lpstr>PowerPoint Presentation</vt:lpstr>
      <vt:lpstr>PowerPoint Presentation</vt:lpstr>
      <vt:lpstr>PowerPoint Presentation</vt:lpstr>
      <vt:lpstr>Eligible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College Financial Aid Advisors How Does Financial Aid Work:  The Breakdown</vt:lpstr>
      <vt:lpstr>One Step Closer to Graduation! Complete your FAFSA</vt:lpstr>
      <vt:lpstr>Apply Today!</vt:lpstr>
      <vt:lpstr>Prepare</vt:lpstr>
      <vt:lpstr>FSA ID</vt:lpstr>
      <vt:lpstr>                                                Start the FAFSA</vt:lpstr>
      <vt:lpstr>PowerPoint Presentation</vt:lpstr>
      <vt:lpstr>Logging in</vt:lpstr>
      <vt:lpstr>Built in Assistance</vt:lpstr>
      <vt:lpstr>Demographic Info</vt:lpstr>
      <vt:lpstr>Pick Georgia State</vt:lpstr>
      <vt:lpstr>School Selection</vt:lpstr>
      <vt:lpstr>School Selection</vt:lpstr>
      <vt:lpstr>Dependency Status</vt:lpstr>
      <vt:lpstr>Household Information</vt:lpstr>
      <vt:lpstr>Household Information</vt:lpstr>
      <vt:lpstr>Parental Information</vt:lpstr>
      <vt:lpstr>You might need a parent for this part…</vt:lpstr>
      <vt:lpstr>PowerPoint Presentation</vt:lpstr>
      <vt:lpstr>Financial Information  or….Taxes, taxes, taxes</vt:lpstr>
      <vt:lpstr>PowerPoint Presentation</vt:lpstr>
      <vt:lpstr>Parent Taxes</vt:lpstr>
      <vt:lpstr>PowerPoint Presentation</vt:lpstr>
      <vt:lpstr>Your Taxes</vt:lpstr>
      <vt:lpstr>Almost Done</vt:lpstr>
      <vt:lpstr>PowerPoint Presentation</vt:lpstr>
      <vt:lpstr>We’ve got you!</vt:lpstr>
      <vt:lpstr>Keep Looking Ahead!</vt:lpstr>
      <vt:lpstr>Questions</vt:lpstr>
      <vt:lpstr>Resources for Students:</vt:lpstr>
      <vt:lpstr>Financial Aid Definitions</vt:lpstr>
      <vt:lpstr>Why Complete the FAFSA? Myth vs Reality</vt:lpstr>
      <vt:lpstr>FAFSA Eligibility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 </vt:lpstr>
      <vt:lpstr>Financial Aid/Scholarship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Paying for College:  Financial Aid Tips and Free Application for Federal Student Aid (FAFSA) Information</dc:title>
  <dc:creator>Hester, Chon</dc:creator>
  <cp:lastModifiedBy>Hester, Chon</cp:lastModifiedBy>
  <cp:revision>3</cp:revision>
  <cp:lastPrinted>2022-03-10T21:47:15Z</cp:lastPrinted>
  <dcterms:modified xsi:type="dcterms:W3CDTF">2022-03-11T00:30:34Z</dcterms:modified>
</cp:coreProperties>
</file>